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l5e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69" r:id="rId6"/>
  </p:sldMasterIdLst>
  <p:notesMasterIdLst>
    <p:notesMasterId r:id="rId17"/>
  </p:notesMasterIdLst>
  <p:sldIdLst>
    <p:sldId id="1267" r:id="rId7"/>
    <p:sldId id="270" r:id="rId8"/>
    <p:sldId id="318" r:id="rId9"/>
    <p:sldId id="303" r:id="rId10"/>
    <p:sldId id="257" r:id="rId11"/>
    <p:sldId id="280" r:id="rId12"/>
    <p:sldId id="339" r:id="rId13"/>
    <p:sldId id="1273" r:id="rId14"/>
    <p:sldId id="1269" r:id="rId15"/>
    <p:sldId id="1274" r:id="rId1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ære slides" id="{91801A45-68FB-EE47-BF9E-9F57A85D1853}">
          <p14:sldIdLst>
            <p14:sldId id="1267"/>
            <p14:sldId id="270"/>
            <p14:sldId id="318"/>
            <p14:sldId id="303"/>
            <p14:sldId id="257"/>
            <p14:sldId id="280"/>
            <p14:sldId id="339"/>
            <p14:sldId id="1273"/>
            <p14:sldId id="1269"/>
            <p14:sldId id="1274"/>
          </p14:sldIdLst>
        </p14:section>
        <p14:section name="Ikoner" id="{D508D2F7-039E-1541-A3BD-A3DF51C66EF8}">
          <p14:sldIdLst/>
        </p14:section>
        <p14:section name="Sekundære slides (billeder)" id="{95BDB2A3-F521-DA4E-9904-918BFE702F2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CA6"/>
    <a:srgbClr val="DEF3E9"/>
    <a:srgbClr val="2C6263"/>
    <a:srgbClr val="E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479" autoAdjust="0"/>
  </p:normalViewPr>
  <p:slideViewPr>
    <p:cSldViewPr snapToGrid="0" snapToObjects="1">
      <p:cViewPr varScale="1">
        <p:scale>
          <a:sx n="105" d="100"/>
          <a:sy n="105" d="100"/>
        </p:scale>
        <p:origin x="7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8EDB-50FB-400B-B5EE-77BCBA8670CC}" type="datetimeFigureOut">
              <a:rPr lang="da-DK" smtClean="0"/>
              <a:t>16-05-2023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35B4-B788-4F72-9495-9449A9176A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2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16/05/2023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6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da-DK" smtClean="0"/>
              <a:t>16-05-2023</a:t>
            </a:fld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94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Udfordringen er går på tværs af kommuner – vi mærker det også på Lillevang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ældre blive hjemme længere, og har derfor brug for mere pleje, når de så endelig kommer på plejehjem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har ofte flere diagnoser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har svært ved at udtrykke sig og forstå hvad der sker omkring dem. Derfor er der også en del, som er udadreagerende.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ofte svært at finde medarbejdere, som har tilstrækkelig viden om borgere med demens, og det er med til at skabe nedslidning.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16/05/2023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7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Marianne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03291D-E9A4-4836-A1EE-06947928841B}" type="datetime1">
              <a:rPr lang="en-GB" smtClean="0"/>
              <a:t>16/05/2023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3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l5e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2C6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EC85C7FA-8339-544D-BBA2-09997112FEC3}"/>
              </a:ext>
            </a:extLst>
          </p:cNvPr>
          <p:cNvSpPr/>
          <p:nvPr userDrawn="1"/>
        </p:nvSpPr>
        <p:spPr>
          <a:xfrm>
            <a:off x="8276492" y="0"/>
            <a:ext cx="3938954" cy="6858000"/>
          </a:xfrm>
          <a:custGeom>
            <a:avLst/>
            <a:gdLst>
              <a:gd name="connsiteX0" fmla="*/ 0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0 w 6998677"/>
              <a:gd name="connsiteY4" fmla="*/ 0 h 6858000"/>
              <a:gd name="connsiteX0" fmla="*/ 2543908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2543908 w 6998677"/>
              <a:gd name="connsiteY4" fmla="*/ 0 h 6858000"/>
              <a:gd name="connsiteX0" fmla="*/ 1359877 w 6998677"/>
              <a:gd name="connsiteY0" fmla="*/ 0 h 6869723"/>
              <a:gd name="connsiteX1" fmla="*/ 6998677 w 6998677"/>
              <a:gd name="connsiteY1" fmla="*/ 11723 h 6869723"/>
              <a:gd name="connsiteX2" fmla="*/ 6998677 w 6998677"/>
              <a:gd name="connsiteY2" fmla="*/ 6869723 h 6869723"/>
              <a:gd name="connsiteX3" fmla="*/ 0 w 6998677"/>
              <a:gd name="connsiteY3" fmla="*/ 6869723 h 6869723"/>
              <a:gd name="connsiteX4" fmla="*/ 1359877 w 6998677"/>
              <a:gd name="connsiteY4" fmla="*/ 0 h 6869723"/>
              <a:gd name="connsiteX0" fmla="*/ 1301262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50057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270739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9389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2286000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3915508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954" h="6858000">
                <a:moveTo>
                  <a:pt x="1301262" y="0"/>
                </a:moveTo>
                <a:lnTo>
                  <a:pt x="3938954" y="0"/>
                </a:lnTo>
                <a:cubicBezTo>
                  <a:pt x="3931139" y="2286000"/>
                  <a:pt x="3923323" y="4572000"/>
                  <a:pt x="3915508" y="6858000"/>
                </a:cubicBezTo>
                <a:lnTo>
                  <a:pt x="0" y="6858000"/>
                </a:lnTo>
                <a:lnTo>
                  <a:pt x="1301262" y="0"/>
                </a:lnTo>
                <a:close/>
              </a:path>
            </a:pathLst>
          </a:custGeom>
          <a:solidFill>
            <a:srgbClr val="E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3F2F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5CE5D8-1BF1-C248-A719-F93F27C4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62848"/>
            <a:ext cx="7063154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rgbClr val="E3F2F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97781E-A115-9D4B-97B6-522C32EE4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42523"/>
            <a:ext cx="7063154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458FBAAB-3B76-854F-BE0E-5E03BAF73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fld id="{B8DBA515-4111-584C-98AD-81FB90D40B18}" type="datetime1">
              <a:rPr lang="da-DK" smtClean="0"/>
              <a:pPr/>
              <a:t>16-05-2023</a:t>
            </a:fld>
            <a:r>
              <a:rPr lang="da-DK" dirty="0"/>
              <a:t>  |. </a:t>
            </a:r>
            <a:fld id="{6E684F59-A01B-9F42-8856-C4650D319D9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34DC648-4145-8646-ABF5-7557CE3C7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2245" y="5849511"/>
            <a:ext cx="2512392" cy="3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840932BE-DDFC-4972-85A7-C427ACEB26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ABC8CE2-3FE9-49DF-A5FE-682AACBA7F30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CDE982F8-DB66-4D32-95A2-375163C347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936A8CC-0D3C-4064-8E29-0B36B3DADA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54FBC1D-FD19-495F-88E4-3EE50DBBBE49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4" name="bylinje dynamik" descr="{&quot;templafy&quot;:{&quot;id&quot;:&quot;2ab49925-0495-49c2-8d8b-fbe0ecda6ea4&quot;}}">
            <a:extLst>
              <a:ext uri="{FF2B5EF4-FFF2-40B4-BE49-F238E27FC236}">
                <a16:creationId xmlns:a16="http://schemas.microsoft.com/office/drawing/2014/main" id="{28804916-6991-407E-9441-50CA820E1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7997"/>
            <a:ext cx="12194724" cy="18033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2" y="665049"/>
            <a:ext cx="3444865" cy="1967143"/>
          </a:xfrm>
        </p:spPr>
        <p:txBody>
          <a:bodyPr bIns="72000" anchor="b" anchorCtr="0"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 overskrift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817045"/>
            <a:ext cx="3444866" cy="2093962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i="0" baseline="0">
                <a:solidFill>
                  <a:schemeClr val="bg1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5pPr>
            <a:lvl6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6pPr>
            <a:lvl7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 baseline="0">
                <a:solidFill>
                  <a:schemeClr val="bg1"/>
                </a:solidFill>
              </a:defRPr>
            </a:lvl7pPr>
            <a:lvl8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8pPr>
            <a:lvl9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02 niv</a:t>
            </a:r>
          </a:p>
          <a:p>
            <a:pPr lvl="2"/>
            <a:r>
              <a:rPr lang="da-DK" dirty="0"/>
              <a:t>03 niv</a:t>
            </a:r>
          </a:p>
          <a:p>
            <a:pPr lvl="3"/>
            <a:r>
              <a:rPr lang="da-DK" dirty="0"/>
              <a:t>04 niv</a:t>
            </a:r>
          </a:p>
          <a:p>
            <a:pPr lvl="4"/>
            <a:r>
              <a:rPr lang="da-DK" dirty="0"/>
              <a:t>05 niv</a:t>
            </a:r>
          </a:p>
          <a:p>
            <a:pPr lvl="5"/>
            <a:r>
              <a:rPr lang="da-DK" dirty="0"/>
              <a:t>06 niv</a:t>
            </a:r>
          </a:p>
          <a:p>
            <a:pPr lvl="6"/>
            <a:r>
              <a:rPr lang="da-DK" dirty="0"/>
              <a:t>07 niv</a:t>
            </a:r>
          </a:p>
          <a:p>
            <a:pPr lvl="7"/>
            <a:r>
              <a:rPr lang="da-DK" dirty="0"/>
              <a:t>08 niv</a:t>
            </a:r>
          </a:p>
          <a:p>
            <a:pPr lvl="8"/>
            <a:r>
              <a:rPr lang="da-DK" dirty="0"/>
              <a:t>09 niv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656439" y="1226371"/>
            <a:ext cx="4454475" cy="3987688"/>
          </a:xfrm>
        </p:spPr>
        <p:txBody>
          <a:bodyPr/>
          <a:lstStyle>
            <a:lvl1pPr marL="251748" indent="-25174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4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punkt</a:t>
            </a:r>
            <a:endParaRPr lang="da-DK" dirty="0"/>
          </a:p>
          <a:p>
            <a:pPr lvl="1"/>
            <a:r>
              <a:rPr lang="da-DK" noProof="0" dirty="0"/>
              <a:t>2 Niveau</a:t>
            </a:r>
            <a:endParaRPr lang="da-DK" dirty="0"/>
          </a:p>
          <a:p>
            <a:pPr lvl="2"/>
            <a:r>
              <a:rPr lang="da-DK" noProof="0" dirty="0"/>
              <a:t>3 Niveau</a:t>
            </a:r>
            <a:endParaRPr lang="da-DK" dirty="0"/>
          </a:p>
          <a:p>
            <a:pPr lvl="3"/>
            <a:r>
              <a:rPr lang="da-DK" noProof="0" dirty="0"/>
              <a:t>4 Niveau</a:t>
            </a:r>
            <a:endParaRPr lang="da-DK" dirty="0"/>
          </a:p>
          <a:p>
            <a:pPr lvl="4"/>
            <a:r>
              <a:rPr lang="da-DK" noProof="0" dirty="0"/>
              <a:t>5 Niveau</a:t>
            </a:r>
            <a:endParaRPr lang="da-DK" dirty="0"/>
          </a:p>
          <a:p>
            <a:pPr lvl="5"/>
            <a:r>
              <a:rPr lang="da-DK" noProof="0" dirty="0"/>
              <a:t>6 Niveau</a:t>
            </a:r>
            <a:endParaRPr lang="da-DK" dirty="0"/>
          </a:p>
          <a:p>
            <a:pPr lvl="6"/>
            <a:r>
              <a:rPr lang="da-DK" noProof="0" dirty="0"/>
              <a:t>7 Niveau</a:t>
            </a:r>
            <a:endParaRPr lang="da-DK" dirty="0"/>
          </a:p>
          <a:p>
            <a:pPr lvl="7"/>
            <a:r>
              <a:rPr lang="da-DK" noProof="0" dirty="0"/>
              <a:t>8 Niveau</a:t>
            </a:r>
            <a:endParaRPr lang="da-DK" dirty="0"/>
          </a:p>
          <a:p>
            <a:pPr lvl="8"/>
            <a:r>
              <a:rPr lang="da-DK" noProof="0" dirty="0"/>
              <a:t>9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00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3">
          <p15:clr>
            <a:srgbClr val="F26B43"/>
          </p15:clr>
        </p15:guide>
        <p15:guide id="2" pos="2852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1C345-5BF5-45F9-9997-3566FC42319C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En breaker er god til at skabe ophold i din præsentation. Du kan fremhæve en del af teksten ved at ændre det til en mørk farve, som passer til baggrunden</a:t>
            </a:r>
            <a:endParaRPr lang="da-DK" dirty="0"/>
          </a:p>
        </p:txBody>
      </p:sp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72D65362-70C1-477D-BF20-2EAFE8A4D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7560000" cy="419228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16.5.2023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2246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4">
          <p15:clr>
            <a:srgbClr val="F26B43"/>
          </p15:clr>
        </p15:guide>
        <p15:guide id="2" pos="5443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FFFF75C-6703-45BD-9121-342A091D9D31}"/>
              </a:ext>
            </a:extLst>
          </p:cNvPr>
          <p:cNvSpPr txBox="1"/>
          <p:nvPr userDrawn="1"/>
        </p:nvSpPr>
        <p:spPr>
          <a:xfrm>
            <a:off x="6715125" y="-422507"/>
            <a:ext cx="5438260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DC70F-79D4-4C82-89A9-B305EECBEA0A}"/>
              </a:ext>
            </a:extLst>
          </p:cNvPr>
          <p:cNvSpPr txBox="1"/>
          <p:nvPr userDrawn="1"/>
        </p:nvSpPr>
        <p:spPr>
          <a:xfrm>
            <a:off x="19664" y="6905190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En breaker er god til at skabe ophold i din præsentation. Du kan fremhæve en del af teksten ved at ændre det til en mørk farve, som passer til baggrunden</a:t>
            </a:r>
            <a:endParaRPr lang="da-DK" dirty="0"/>
          </a:p>
        </p:txBody>
      </p:sp>
      <p:sp>
        <p:nvSpPr>
          <p:cNvPr id="7" name="Background"/>
          <p:cNvSpPr/>
          <p:nvPr userDrawn="1"/>
        </p:nvSpPr>
        <p:spPr bwMode="black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1" name="Bølge">
            <a:extLst>
              <a:ext uri="{FF2B5EF4-FFF2-40B4-BE49-F238E27FC236}">
                <a16:creationId xmlns:a16="http://schemas.microsoft.com/office/drawing/2014/main" id="{E29F4B4E-5628-4578-B7FC-EC53CCE3F3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7384" y="0"/>
            <a:ext cx="5474615" cy="5957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1116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1436994"/>
            <a:ext cx="5161044" cy="4192281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 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B5F5-9A57-4240-BBE9-B680436A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16.5.2023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6D23E-AC17-40E0-9F61-8C9B0F1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EF3E-8EA4-4289-82FA-47EB77D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4599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>
          <p15:clr>
            <a:srgbClr val="F26B43"/>
          </p15:clr>
        </p15:guide>
        <p15:guide id="2" pos="3931">
          <p15:clr>
            <a:srgbClr val="F26B43"/>
          </p15:clr>
        </p15:guide>
        <p15:guide id="3" pos="4230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linj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E3E3C3-9103-45B1-9615-9BC1772A8C51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25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04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>
          <p15:clr>
            <a:srgbClr val="F26B43"/>
          </p15:clr>
        </p15:guide>
        <p15:guide id="2" orient="horz" pos="1592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EB2015-2665-4BA3-B33D-8EE361DD7975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766798"/>
            <a:ext cx="4781259" cy="129600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149302"/>
            <a:ext cx="4781260" cy="3480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76E3AD-508F-4499-A1AA-7DE5F63BA2A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0741" y="766800"/>
            <a:ext cx="4781260" cy="4863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153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2">
          <p15:clr>
            <a:srgbClr val="F26B43"/>
          </p15:clr>
        </p15:guide>
        <p15:guide id="2" pos="3695">
          <p15:clr>
            <a:srgbClr val="F26B43"/>
          </p15:clr>
        </p15:guide>
        <p15:guide id="3" pos="3985">
          <p15:clr>
            <a:srgbClr val="F26B43"/>
          </p15:clr>
        </p15:guide>
        <p15:guide id="4" orient="horz" pos="480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C1AFC643-4257-4D6F-A2ED-1935528D6D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56DE911-799F-462A-B482-971AA833F246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116DDE29-0C61-4E56-A800-46D06466A7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5802C6EB-F134-489A-9E4D-BBDBEB49ED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CCA7EC2E-46CC-4157-AA02-1FE3E73AD32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97C4CFF1-174A-4E42-809D-EBD5D6D40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4435" y="6322068"/>
            <a:ext cx="1063844" cy="331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1337187"/>
            <a:ext cx="8441071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2F4B99A4-B10B-43EA-AE87-4057583F1B26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1079500" y="2930525"/>
            <a:ext cx="8442325" cy="3925888"/>
          </a:xfrm>
        </p:spPr>
        <p:txBody>
          <a:bodyPr tIns="648000" anchor="ctr" anchorCtr="0"/>
          <a:lstStyle>
            <a:lvl1pPr marL="0" indent="0" algn="ctr">
              <a:buNone/>
              <a:defRPr sz="1800" b="0"/>
            </a:lvl1pPr>
          </a:lstStyle>
          <a:p>
            <a:r>
              <a:rPr lang="da-DK" noProof="0" dirty="0"/>
              <a:t>Klik for at tilføje diagram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067B26-E029-42C7-A05A-000DD9884D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94925" y="1587657"/>
            <a:ext cx="1333500" cy="2214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1106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5">
          <p15:clr>
            <a:srgbClr val="F26B43"/>
          </p15:clr>
        </p15:guide>
        <p15:guide id="2" orient="horz" pos="1592">
          <p15:clr>
            <a:srgbClr val="F26B43"/>
          </p15:clr>
        </p15:guide>
        <p15:guide id="3" pos="5999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C96D14-E7BA-4836-A439-3BC5869DACF5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114CD-897A-46B0-A9D9-3351AFE55FA9}"/>
              </a:ext>
            </a:extLst>
          </p:cNvPr>
          <p:cNvSpPr txBox="1"/>
          <p:nvPr userDrawn="1"/>
        </p:nvSpPr>
        <p:spPr>
          <a:xfrm>
            <a:off x="10391" y="-237841"/>
            <a:ext cx="7985033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 dirty="0"/>
          </a:p>
        </p:txBody>
      </p:sp>
      <p:sp>
        <p:nvSpPr>
          <p:cNvPr id="13" name="Billedepladsholder">
            <a:extLst>
              <a:ext uri="{FF2B5EF4-FFF2-40B4-BE49-F238E27FC236}">
                <a16:creationId xmlns:a16="http://schemas.microsoft.com/office/drawing/2014/main" id="{649AB22E-D649-49BA-9454-8E6419ECC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930874"/>
            <a:ext cx="3024000" cy="26992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83456" y="2930874"/>
            <a:ext cx="3024000" cy="269920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4F38662-B2A0-40D9-88F7-79E3914812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86913" y="2930874"/>
            <a:ext cx="3024000" cy="26984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0CF4-635E-4913-B8C9-E24AADFEC70C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556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>
          <p15:clr>
            <a:srgbClr val="F26B43"/>
          </p15:clr>
        </p15:guide>
        <p15:guide id="2" pos="2586">
          <p15:clr>
            <a:srgbClr val="F26B43"/>
          </p15:clr>
        </p15:guide>
        <p15:guide id="3" pos="4793">
          <p15:clr>
            <a:srgbClr val="F26B43"/>
          </p15:clr>
        </p15:guide>
        <p15:guide id="4" pos="5094">
          <p15:clr>
            <a:srgbClr val="F26B43"/>
          </p15:clr>
        </p15:guide>
        <p15:guide id="5" orient="horz" pos="1845">
          <p15:clr>
            <a:srgbClr val="F26B43"/>
          </p15:clr>
        </p15:guide>
        <p15:guide id="6" orient="horz" pos="159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Titel og 1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5759C3-7F22-4CFF-B3C3-ECEEB068CCFE}"/>
              </a:ext>
            </a:extLst>
          </p:cNvPr>
          <p:cNvSpPr txBox="1"/>
          <p:nvPr userDrawn="1"/>
        </p:nvSpPr>
        <p:spPr>
          <a:xfrm>
            <a:off x="19664" y="6904800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8D961-7B2C-4465-A2BB-2B595E2F01E2}"/>
              </a:ext>
            </a:extLst>
          </p:cNvPr>
          <p:cNvSpPr txBox="1"/>
          <p:nvPr userDrawn="1"/>
        </p:nvSpPr>
        <p:spPr>
          <a:xfrm>
            <a:off x="10391" y="-237841"/>
            <a:ext cx="7762009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 dirty="0"/>
          </a:p>
        </p:txBody>
      </p:sp>
      <p:sp>
        <p:nvSpPr>
          <p:cNvPr id="7" name="Billedepladsholder">
            <a:extLst>
              <a:ext uri="{FF2B5EF4-FFF2-40B4-BE49-F238E27FC236}">
                <a16:creationId xmlns:a16="http://schemas.microsoft.com/office/drawing/2014/main" id="{0BAB93EC-C178-4AAB-92EC-63A0BA67B3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2527300"/>
          </a:xfrm>
          <a:prstGeom prst="rect">
            <a:avLst/>
          </a:prstGeom>
          <a:noFill/>
        </p:spPr>
        <p:txBody>
          <a:bodyPr wrap="square" lIns="0" tIns="64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434774-8FF1-4896-800B-8BA189F6B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660073"/>
            <a:ext cx="10031999" cy="729262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666FB-6277-4B54-B606-F5C439C348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3793320"/>
            <a:ext cx="10031999" cy="1835956"/>
          </a:xfrm>
        </p:spPr>
        <p:txBody>
          <a:bodyPr rIns="25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D5F2A-D1FA-4CF9-943C-ACB5DA643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2BB0-6463-4A05-8E15-FCAE95214D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47EA-787A-425B-B43B-FA402FE70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957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26B43"/>
          </p15:clr>
        </p15:guide>
        <p15:guide id="2" orient="horz" pos="2140">
          <p15:clr>
            <a:srgbClr val="F26B43"/>
          </p15:clr>
        </p15:guide>
        <p15:guide id="3" orient="horz" pos="167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C7272EE-2D76-4C34-A874-A41591C20F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105275" cy="6858000"/>
          </a:xfrm>
          <a:custGeom>
            <a:avLst/>
            <a:gdLst>
              <a:gd name="connsiteX0" fmla="*/ 0 w 4105275"/>
              <a:gd name="connsiteY0" fmla="*/ 0 h 6858000"/>
              <a:gd name="connsiteX1" fmla="*/ 4105275 w 4105275"/>
              <a:gd name="connsiteY1" fmla="*/ 0 h 6858000"/>
              <a:gd name="connsiteX2" fmla="*/ 4105275 w 4105275"/>
              <a:gd name="connsiteY2" fmla="*/ 6339652 h 6858000"/>
              <a:gd name="connsiteX3" fmla="*/ 4088356 w 4105275"/>
              <a:gd name="connsiteY3" fmla="*/ 6336704 h 6858000"/>
              <a:gd name="connsiteX4" fmla="*/ 3162541 w 4105275"/>
              <a:gd name="connsiteY4" fmla="*/ 6178377 h 6858000"/>
              <a:gd name="connsiteX5" fmla="*/ 2837421 w 4105275"/>
              <a:gd name="connsiteY5" fmla="*/ 6123344 h 6858000"/>
              <a:gd name="connsiteX6" fmla="*/ 2828108 w 4105275"/>
              <a:gd name="connsiteY6" fmla="*/ 6121778 h 6858000"/>
              <a:gd name="connsiteX7" fmla="*/ 1221304 w 4105275"/>
              <a:gd name="connsiteY7" fmla="*/ 5889453 h 6858000"/>
              <a:gd name="connsiteX8" fmla="*/ 834 w 4105275"/>
              <a:gd name="connsiteY8" fmla="*/ 5970140 h 6858000"/>
              <a:gd name="connsiteX9" fmla="*/ 834 w 4105275"/>
              <a:gd name="connsiteY9" fmla="*/ 5983263 h 6858000"/>
              <a:gd name="connsiteX10" fmla="*/ 801527 w 4105275"/>
              <a:gd name="connsiteY10" fmla="*/ 5883949 h 6858000"/>
              <a:gd name="connsiteX11" fmla="*/ 1219102 w 4105275"/>
              <a:gd name="connsiteY11" fmla="*/ 5901856 h 6858000"/>
              <a:gd name="connsiteX12" fmla="*/ 2825864 w 4105275"/>
              <a:gd name="connsiteY12" fmla="*/ 6134054 h 6858000"/>
              <a:gd name="connsiteX13" fmla="*/ 3160298 w 4105275"/>
              <a:gd name="connsiteY13" fmla="*/ 6190781 h 6858000"/>
              <a:gd name="connsiteX14" fmla="*/ 4082017 w 4105275"/>
              <a:gd name="connsiteY14" fmla="*/ 6348335 h 6858000"/>
              <a:gd name="connsiteX15" fmla="*/ 4105275 w 4105275"/>
              <a:gd name="connsiteY15" fmla="*/ 6352388 h 6858000"/>
              <a:gd name="connsiteX16" fmla="*/ 4105275 w 4105275"/>
              <a:gd name="connsiteY16" fmla="*/ 6858000 h 6858000"/>
              <a:gd name="connsiteX17" fmla="*/ 0 w 4105275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05275" h="6858000">
                <a:moveTo>
                  <a:pt x="0" y="0"/>
                </a:moveTo>
                <a:lnTo>
                  <a:pt x="4105275" y="0"/>
                </a:lnTo>
                <a:lnTo>
                  <a:pt x="4105275" y="6339652"/>
                </a:lnTo>
                <a:lnTo>
                  <a:pt x="4088356" y="6336704"/>
                </a:lnTo>
                <a:cubicBezTo>
                  <a:pt x="3798356" y="6286412"/>
                  <a:pt x="3490159" y="6233517"/>
                  <a:pt x="3162541" y="6178377"/>
                </a:cubicBezTo>
                <a:cubicBezTo>
                  <a:pt x="3051148" y="6159638"/>
                  <a:pt x="2942775" y="6141293"/>
                  <a:pt x="2837421" y="6123344"/>
                </a:cubicBezTo>
                <a:lnTo>
                  <a:pt x="2828108" y="6121778"/>
                </a:lnTo>
                <a:cubicBezTo>
                  <a:pt x="2212581" y="6017003"/>
                  <a:pt x="1680874" y="5926537"/>
                  <a:pt x="1221304" y="5889453"/>
                </a:cubicBezTo>
                <a:cubicBezTo>
                  <a:pt x="727570" y="5849659"/>
                  <a:pt x="340262" y="5875144"/>
                  <a:pt x="834" y="5970140"/>
                </a:cubicBezTo>
                <a:lnTo>
                  <a:pt x="834" y="5983263"/>
                </a:lnTo>
                <a:cubicBezTo>
                  <a:pt x="237901" y="5916419"/>
                  <a:pt x="497912" y="5883949"/>
                  <a:pt x="801527" y="5883949"/>
                </a:cubicBezTo>
                <a:cubicBezTo>
                  <a:pt x="932125" y="5883949"/>
                  <a:pt x="1070767" y="5889961"/>
                  <a:pt x="1219102" y="5901856"/>
                </a:cubicBezTo>
                <a:cubicBezTo>
                  <a:pt x="1678589" y="5938813"/>
                  <a:pt x="2210253" y="6029280"/>
                  <a:pt x="2825864" y="6134054"/>
                </a:cubicBezTo>
                <a:cubicBezTo>
                  <a:pt x="2933899" y="6152484"/>
                  <a:pt x="3045377" y="6171392"/>
                  <a:pt x="3160298" y="6190781"/>
                </a:cubicBezTo>
                <a:cubicBezTo>
                  <a:pt x="3485609" y="6245412"/>
                  <a:pt x="3792631" y="6298128"/>
                  <a:pt x="4082017" y="6348335"/>
                </a:cubicBezTo>
                <a:lnTo>
                  <a:pt x="4105275" y="6352388"/>
                </a:lnTo>
                <a:lnTo>
                  <a:pt x="41052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108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D6D9-7F9D-4461-876A-4F2E2E20D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800" y="1337187"/>
            <a:ext cx="6529200" cy="1189703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2800" y="2929274"/>
            <a:ext cx="3024000" cy="27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85600" y="2929274"/>
            <a:ext cx="3024000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2240A-47AC-44E8-AA37-14D69DD79E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801" y="308254"/>
            <a:ext cx="3026088" cy="98342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tx1"/>
                </a:solidFill>
                <a:latin typeface="+mn-lt"/>
              </a:defRPr>
            </a:lvl4pPr>
            <a:lvl5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billedtekst</a:t>
            </a:r>
            <a:endParaRPr lang="da-DK" dirty="0"/>
          </a:p>
          <a:p>
            <a:pPr lvl="1"/>
            <a:r>
              <a:rPr lang="da-DK" noProof="0" dirty="0"/>
              <a:t>2</a:t>
            </a:r>
            <a:endParaRPr lang="da-DK" dirty="0"/>
          </a:p>
          <a:p>
            <a:pPr lvl="2"/>
            <a:r>
              <a:rPr lang="da-DK" noProof="0" dirty="0"/>
              <a:t>3</a:t>
            </a:r>
            <a:endParaRPr lang="da-DK" dirty="0"/>
          </a:p>
          <a:p>
            <a:pPr lvl="3"/>
            <a:r>
              <a:rPr lang="da-DK" noProof="0" dirty="0"/>
              <a:t>4</a:t>
            </a:r>
            <a:endParaRPr lang="da-DK" dirty="0"/>
          </a:p>
          <a:p>
            <a:pPr lvl="4"/>
            <a:r>
              <a:rPr lang="da-DK" noProof="0" dirty="0"/>
              <a:t>5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D2C5-A47E-4877-891D-360A2D9718CF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AD0D3-EB85-4EF9-824F-500F8BA4E4B6}"/>
              </a:ext>
            </a:extLst>
          </p:cNvPr>
          <p:cNvSpPr txBox="1"/>
          <p:nvPr userDrawn="1"/>
        </p:nvSpPr>
        <p:spPr>
          <a:xfrm>
            <a:off x="4578350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40ADB-9976-400A-B907-3FAE68756053}"/>
              </a:ext>
            </a:extLst>
          </p:cNvPr>
          <p:cNvSpPr txBox="1"/>
          <p:nvPr userDrawn="1"/>
        </p:nvSpPr>
        <p:spPr>
          <a:xfrm>
            <a:off x="10391" y="-237841"/>
            <a:ext cx="769510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81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4">
          <p15:clr>
            <a:srgbClr val="F26B43"/>
          </p15:clr>
        </p15:guide>
        <p15:guide id="2" pos="2586">
          <p15:clr>
            <a:srgbClr val="F26B43"/>
          </p15:clr>
        </p15:guide>
        <p15:guide id="3" pos="4793">
          <p15:clr>
            <a:srgbClr val="F26B43"/>
          </p15:clr>
        </p15:guide>
        <p15:guide id="4" pos="5094">
          <p15:clr>
            <a:srgbClr val="F26B43"/>
          </p15:clr>
        </p15:guide>
        <p15:guide id="5" orient="horz" pos="1597">
          <p15:clr>
            <a:srgbClr val="F26B43"/>
          </p15:clr>
        </p15:guide>
        <p15:guide id="6" orient="horz" pos="1842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291E90-691B-4D4F-8183-182A892F5AC6}"/>
              </a:ext>
            </a:extLst>
          </p:cNvPr>
          <p:cNvSpPr txBox="1"/>
          <p:nvPr userDrawn="1"/>
        </p:nvSpPr>
        <p:spPr>
          <a:xfrm>
            <a:off x="19664" y="-607173"/>
            <a:ext cx="1130633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766002"/>
            <a:ext cx="10031999" cy="701210"/>
          </a:xfrm>
        </p:spPr>
        <p:txBody>
          <a:bodyPr anchor="t" anchorCtr="0"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1467212"/>
            <a:ext cx="10031999" cy="4162871"/>
          </a:xfrm>
        </p:spPr>
        <p:txBody>
          <a:bodyPr rIns="25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2A8-048C-42BE-877E-92D518E30E50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9334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5">
          <p15:clr>
            <a:srgbClr val="F26B43"/>
          </p15:clr>
        </p15:guide>
        <p15:guide id="2" orient="horz" pos="480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slide_mørkegrøn">
    <p:bg>
      <p:bgPr>
        <a:solidFill>
          <a:srgbClr val="2C6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CE5D8-1BF1-C248-A719-F93F27C4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62848"/>
            <a:ext cx="7063154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rgbClr val="E3F2F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97781E-A115-9D4B-97B6-522C32EE4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42523"/>
            <a:ext cx="7063154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458FBAAB-3B76-854F-BE0E-5E03BAF73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fld id="{4334CC04-F298-5543-A271-E8060C50E6DD}" type="datetimeFigureOut">
              <a:rPr lang="da-DK" smtClean="0"/>
              <a:pPr/>
              <a:t>16-05-2023</a:t>
            </a:fld>
            <a:r>
              <a:rPr lang="da-DK"/>
              <a:t>  |. </a:t>
            </a:r>
            <a:fld id="{6E684F59-A01B-9F42-8856-C4650D319D9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724C913-F089-3A40-AB62-8431FB123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69" y="6008663"/>
            <a:ext cx="2362200" cy="314960"/>
          </a:xfrm>
          <a:prstGeom prst="rect">
            <a:avLst/>
          </a:prstGeom>
        </p:spPr>
      </p:pic>
      <p:sp>
        <p:nvSpPr>
          <p:cNvPr id="12" name="Rektangel 3">
            <a:extLst>
              <a:ext uri="{FF2B5EF4-FFF2-40B4-BE49-F238E27FC236}">
                <a16:creationId xmlns:a16="http://schemas.microsoft.com/office/drawing/2014/main" id="{06B4ED3D-6B0E-D34F-849B-A17D295E1649}"/>
              </a:ext>
            </a:extLst>
          </p:cNvPr>
          <p:cNvSpPr/>
          <p:nvPr userDrawn="1"/>
        </p:nvSpPr>
        <p:spPr>
          <a:xfrm>
            <a:off x="8276492" y="0"/>
            <a:ext cx="3938954" cy="6858000"/>
          </a:xfrm>
          <a:custGeom>
            <a:avLst/>
            <a:gdLst>
              <a:gd name="connsiteX0" fmla="*/ 0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0 w 6998677"/>
              <a:gd name="connsiteY4" fmla="*/ 0 h 6858000"/>
              <a:gd name="connsiteX0" fmla="*/ 2543908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2543908 w 6998677"/>
              <a:gd name="connsiteY4" fmla="*/ 0 h 6858000"/>
              <a:gd name="connsiteX0" fmla="*/ 1359877 w 6998677"/>
              <a:gd name="connsiteY0" fmla="*/ 0 h 6869723"/>
              <a:gd name="connsiteX1" fmla="*/ 6998677 w 6998677"/>
              <a:gd name="connsiteY1" fmla="*/ 11723 h 6869723"/>
              <a:gd name="connsiteX2" fmla="*/ 6998677 w 6998677"/>
              <a:gd name="connsiteY2" fmla="*/ 6869723 h 6869723"/>
              <a:gd name="connsiteX3" fmla="*/ 0 w 6998677"/>
              <a:gd name="connsiteY3" fmla="*/ 6869723 h 6869723"/>
              <a:gd name="connsiteX4" fmla="*/ 1359877 w 6998677"/>
              <a:gd name="connsiteY4" fmla="*/ 0 h 6869723"/>
              <a:gd name="connsiteX0" fmla="*/ 1301262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50057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270739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9389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2286000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3915508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954" h="6858000">
                <a:moveTo>
                  <a:pt x="1301262" y="0"/>
                </a:moveTo>
                <a:lnTo>
                  <a:pt x="3938954" y="0"/>
                </a:lnTo>
                <a:cubicBezTo>
                  <a:pt x="3931139" y="2286000"/>
                  <a:pt x="3923323" y="4572000"/>
                  <a:pt x="3915508" y="6858000"/>
                </a:cubicBezTo>
                <a:lnTo>
                  <a:pt x="0" y="6858000"/>
                </a:lnTo>
                <a:lnTo>
                  <a:pt x="1301262" y="0"/>
                </a:lnTo>
                <a:close/>
              </a:path>
            </a:pathLst>
          </a:custGeom>
          <a:solidFill>
            <a:srgbClr val="E3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3F2F1"/>
              </a:solidFill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95FB5A3-F4EA-D14B-A4C7-394D4B0B8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36370" y="6358427"/>
            <a:ext cx="1322913" cy="1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9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(venstre)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6240462" y="0"/>
            <a:ext cx="5952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5" name="Bølge">
            <a:extLst>
              <a:ext uri="{FF2B5EF4-FFF2-40B4-BE49-F238E27FC236}">
                <a16:creationId xmlns:a16="http://schemas.microsoft.com/office/drawing/2014/main" id="{D452460B-30A0-4BD0-BD50-149F20DB23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B53107D-E008-40E6-AF6D-9C9EE3E944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240463" cy="6858000"/>
          </a:xfrm>
          <a:custGeom>
            <a:avLst/>
            <a:gdLst>
              <a:gd name="connsiteX0" fmla="*/ 0 w 6240463"/>
              <a:gd name="connsiteY0" fmla="*/ 0 h 6858000"/>
              <a:gd name="connsiteX1" fmla="*/ 6240463 w 6240463"/>
              <a:gd name="connsiteY1" fmla="*/ 0 h 6858000"/>
              <a:gd name="connsiteX2" fmla="*/ 6240463 w 6240463"/>
              <a:gd name="connsiteY2" fmla="*/ 6709058 h 6858000"/>
              <a:gd name="connsiteX3" fmla="*/ 6193175 w 6240463"/>
              <a:gd name="connsiteY3" fmla="*/ 6701400 h 6858000"/>
              <a:gd name="connsiteX4" fmla="*/ 4904982 w 6240463"/>
              <a:gd name="connsiteY4" fmla="*/ 6479410 h 6858000"/>
              <a:gd name="connsiteX5" fmla="*/ 3162542 w 6240463"/>
              <a:gd name="connsiteY5" fmla="*/ 6178377 h 6858000"/>
              <a:gd name="connsiteX6" fmla="*/ 2837422 w 6240463"/>
              <a:gd name="connsiteY6" fmla="*/ 6123344 h 6858000"/>
              <a:gd name="connsiteX7" fmla="*/ 2828109 w 6240463"/>
              <a:gd name="connsiteY7" fmla="*/ 6121778 h 6858000"/>
              <a:gd name="connsiteX8" fmla="*/ 1221305 w 6240463"/>
              <a:gd name="connsiteY8" fmla="*/ 5889453 h 6858000"/>
              <a:gd name="connsiteX9" fmla="*/ 835 w 6240463"/>
              <a:gd name="connsiteY9" fmla="*/ 5970140 h 6858000"/>
              <a:gd name="connsiteX10" fmla="*/ 835 w 6240463"/>
              <a:gd name="connsiteY10" fmla="*/ 5983263 h 6858000"/>
              <a:gd name="connsiteX11" fmla="*/ 801528 w 6240463"/>
              <a:gd name="connsiteY11" fmla="*/ 5883949 h 6858000"/>
              <a:gd name="connsiteX12" fmla="*/ 1219103 w 6240463"/>
              <a:gd name="connsiteY12" fmla="*/ 5901856 h 6858000"/>
              <a:gd name="connsiteX13" fmla="*/ 2825865 w 6240463"/>
              <a:gd name="connsiteY13" fmla="*/ 6134054 h 6858000"/>
              <a:gd name="connsiteX14" fmla="*/ 3160299 w 6240463"/>
              <a:gd name="connsiteY14" fmla="*/ 6190781 h 6858000"/>
              <a:gd name="connsiteX15" fmla="*/ 4897913 w 6240463"/>
              <a:gd name="connsiteY15" fmla="*/ 6490840 h 6858000"/>
              <a:gd name="connsiteX16" fmla="*/ 4902612 w 6240463"/>
              <a:gd name="connsiteY16" fmla="*/ 6491686 h 6858000"/>
              <a:gd name="connsiteX17" fmla="*/ 6133967 w 6240463"/>
              <a:gd name="connsiteY17" fmla="*/ 6704316 h 6858000"/>
              <a:gd name="connsiteX18" fmla="*/ 6240463 w 6240463"/>
              <a:gd name="connsiteY18" fmla="*/ 6721718 h 6858000"/>
              <a:gd name="connsiteX19" fmla="*/ 6240463 w 6240463"/>
              <a:gd name="connsiteY19" fmla="*/ 6858000 h 6858000"/>
              <a:gd name="connsiteX20" fmla="*/ 0 w 6240463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40463" h="6858000">
                <a:moveTo>
                  <a:pt x="0" y="0"/>
                </a:moveTo>
                <a:lnTo>
                  <a:pt x="6240463" y="0"/>
                </a:lnTo>
                <a:lnTo>
                  <a:pt x="6240463" y="6709058"/>
                </a:lnTo>
                <a:lnTo>
                  <a:pt x="6193175" y="6701400"/>
                </a:lnTo>
                <a:cubicBezTo>
                  <a:pt x="5806810" y="6637620"/>
                  <a:pt x="5380513" y="6562828"/>
                  <a:pt x="4904982" y="6479410"/>
                </a:cubicBezTo>
                <a:cubicBezTo>
                  <a:pt x="4395331" y="6389959"/>
                  <a:pt x="3817778" y="6288656"/>
                  <a:pt x="3162542" y="6178377"/>
                </a:cubicBezTo>
                <a:cubicBezTo>
                  <a:pt x="3051151" y="6159637"/>
                  <a:pt x="2942777" y="6141293"/>
                  <a:pt x="2837422" y="6123344"/>
                </a:cubicBezTo>
                <a:lnTo>
                  <a:pt x="2828109" y="6121778"/>
                </a:lnTo>
                <a:cubicBezTo>
                  <a:pt x="2212582" y="6017003"/>
                  <a:pt x="1680875" y="5926537"/>
                  <a:pt x="1221305" y="5889453"/>
                </a:cubicBezTo>
                <a:cubicBezTo>
                  <a:pt x="727571" y="5849659"/>
                  <a:pt x="340263" y="5875144"/>
                  <a:pt x="835" y="5970140"/>
                </a:cubicBezTo>
                <a:lnTo>
                  <a:pt x="835" y="5983263"/>
                </a:lnTo>
                <a:cubicBezTo>
                  <a:pt x="237902" y="5916419"/>
                  <a:pt x="497913" y="5883949"/>
                  <a:pt x="801528" y="5883949"/>
                </a:cubicBezTo>
                <a:cubicBezTo>
                  <a:pt x="932126" y="5883949"/>
                  <a:pt x="1070768" y="5889961"/>
                  <a:pt x="1219103" y="5901856"/>
                </a:cubicBezTo>
                <a:cubicBezTo>
                  <a:pt x="1678590" y="5938813"/>
                  <a:pt x="2210254" y="6029280"/>
                  <a:pt x="2825865" y="6134054"/>
                </a:cubicBezTo>
                <a:cubicBezTo>
                  <a:pt x="2933900" y="6152482"/>
                  <a:pt x="3045376" y="6171392"/>
                  <a:pt x="3160299" y="6190781"/>
                </a:cubicBezTo>
                <a:cubicBezTo>
                  <a:pt x="3810920" y="6300043"/>
                  <a:pt x="4388389" y="6401643"/>
                  <a:pt x="4897913" y="6490840"/>
                </a:cubicBezTo>
                <a:lnTo>
                  <a:pt x="4902612" y="6491686"/>
                </a:lnTo>
                <a:cubicBezTo>
                  <a:pt x="5357293" y="6571464"/>
                  <a:pt x="5764201" y="6642859"/>
                  <a:pt x="6133967" y="6704316"/>
                </a:cubicBezTo>
                <a:lnTo>
                  <a:pt x="6240463" y="6721718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5125" y="1433513"/>
            <a:ext cx="4395788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16.5.2023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A2BBC-EA22-4F87-B6BE-8065DE374F4D}"/>
              </a:ext>
            </a:extLst>
          </p:cNvPr>
          <p:cNvSpPr txBox="1"/>
          <p:nvPr userDrawn="1"/>
        </p:nvSpPr>
        <p:spPr>
          <a:xfrm>
            <a:off x="6240462" y="6904800"/>
            <a:ext cx="595153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9BE6D-9CFC-41F4-A1AB-6BD295890A59}"/>
              </a:ext>
            </a:extLst>
          </p:cNvPr>
          <p:cNvSpPr txBox="1"/>
          <p:nvPr userDrawn="1"/>
        </p:nvSpPr>
        <p:spPr>
          <a:xfrm>
            <a:off x="10391" y="-237841"/>
            <a:ext cx="781776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6363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>
          <p15:clr>
            <a:srgbClr val="F26B43"/>
          </p15:clr>
        </p15:guide>
        <p15:guide id="2" pos="3931">
          <p15:clr>
            <a:srgbClr val="F26B43"/>
          </p15:clr>
        </p15:guide>
        <p15:guide id="3" pos="4230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3344057-D5E8-402A-8274-F62471A96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2" name="Bølge">
            <a:extLst>
              <a:ext uri="{FF2B5EF4-FFF2-40B4-BE49-F238E27FC236}">
                <a16:creationId xmlns:a16="http://schemas.microsoft.com/office/drawing/2014/main" id="{E016D23C-A3E5-4A5C-9873-A475F293B7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D6FEF3C-882F-49A4-8D99-2EFF11D53F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19600" y="0"/>
            <a:ext cx="7772400" cy="5200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864000" r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98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58A1D-A54F-4FD1-AE2F-B7CFC0BA6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9501" y="1433513"/>
            <a:ext cx="2863661" cy="4195762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  <a:p>
            <a:pPr lvl="2"/>
            <a:r>
              <a:rPr lang="da-DK" noProof="0" dirty="0"/>
              <a:t>Tredje Niveau</a:t>
            </a:r>
            <a:endParaRPr lang="da-DK" dirty="0"/>
          </a:p>
          <a:p>
            <a:pPr lvl="3"/>
            <a:r>
              <a:rPr lang="da-DK" noProof="0" dirty="0"/>
              <a:t>Fjerde Niveau</a:t>
            </a:r>
            <a:endParaRPr lang="da-DK" dirty="0"/>
          </a:p>
          <a:p>
            <a:pPr lvl="4"/>
            <a:r>
              <a:rPr lang="da-DK" noProof="0" dirty="0"/>
              <a:t>Femte Niveau</a:t>
            </a:r>
            <a:endParaRPr lang="da-DK" dirty="0"/>
          </a:p>
          <a:p>
            <a:pPr lvl="5"/>
            <a:r>
              <a:rPr lang="da-DK" noProof="0" dirty="0"/>
              <a:t>6</a:t>
            </a:r>
            <a:endParaRPr lang="da-DK" dirty="0"/>
          </a:p>
          <a:p>
            <a:pPr lvl="6"/>
            <a:r>
              <a:rPr lang="da-DK" noProof="0" dirty="0"/>
              <a:t>7</a:t>
            </a:r>
            <a:endParaRPr lang="da-DK" dirty="0"/>
          </a:p>
          <a:p>
            <a:pPr lvl="7"/>
            <a:r>
              <a:rPr lang="da-DK" noProof="0" dirty="0"/>
              <a:t>8</a:t>
            </a:r>
            <a:endParaRPr lang="da-DK" dirty="0"/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EF24E3-66FE-4F2F-A011-50560AEF7D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16.5.2023</a:t>
            </a:fld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6F23D79-81CF-4688-882E-E9C9F377681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74B9EB-E11C-42BF-89DB-213E3D0EE2D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0C610-B8C0-478C-B886-DB998BD5AD00}"/>
              </a:ext>
            </a:extLst>
          </p:cNvPr>
          <p:cNvSpPr txBox="1"/>
          <p:nvPr userDrawn="1"/>
        </p:nvSpPr>
        <p:spPr>
          <a:xfrm>
            <a:off x="4419601" y="-237841"/>
            <a:ext cx="7733784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E52F0-8128-4E4F-AA06-50D8F0CA6246}"/>
              </a:ext>
            </a:extLst>
          </p:cNvPr>
          <p:cNvSpPr txBox="1"/>
          <p:nvPr userDrawn="1"/>
        </p:nvSpPr>
        <p:spPr>
          <a:xfrm>
            <a:off x="11151" y="6904800"/>
            <a:ext cx="674765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noProof="0" dirty="0"/>
              <a:t>Nyt tekst niveau - Klik ENTER, Nyt underpunkt (øg indrykning):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802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3">
          <p15:clr>
            <a:srgbClr val="F26B43"/>
          </p15:clr>
        </p15:guide>
        <p15:guide id="2" pos="2484">
          <p15:clr>
            <a:srgbClr val="F26B43"/>
          </p15:clr>
        </p15:guide>
        <p15:guide id="3" pos="2784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-ø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0C6ABB3-2D6D-4067-A145-983686DFA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14" name="Bølge">
            <a:extLst>
              <a:ext uri="{FF2B5EF4-FFF2-40B4-BE49-F238E27FC236}">
                <a16:creationId xmlns:a16="http://schemas.microsoft.com/office/drawing/2014/main" id="{AA30B32F-DCE9-4831-B411-994E68F1E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11" name="Picture Placeholder top">
            <a:extLst>
              <a:ext uri="{FF2B5EF4-FFF2-40B4-BE49-F238E27FC236}">
                <a16:creationId xmlns:a16="http://schemas.microsoft.com/office/drawing/2014/main" id="{F0569BB0-532C-4FA4-A781-E15CBDB9D0C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6400" y="0"/>
            <a:ext cx="3600000" cy="27432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12" name="Picture Placeholder bund">
            <a:extLst>
              <a:ext uri="{FF2B5EF4-FFF2-40B4-BE49-F238E27FC236}">
                <a16:creationId xmlns:a16="http://schemas.microsoft.com/office/drawing/2014/main" id="{72554AE4-F732-4B8B-84E8-ED71E58B883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16800" y="4374000"/>
            <a:ext cx="4269600" cy="2484000"/>
          </a:xfrm>
          <a:solidFill>
            <a:schemeClr val="bg1">
              <a:lumMod val="95000"/>
            </a:schemeClr>
          </a:solidFill>
        </p:spPr>
        <p:txBody>
          <a:bodyPr lIns="180000" tIns="1116000" rIns="1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1pPr>
          </a:lstStyle>
          <a:p>
            <a:r>
              <a:rPr lang="da-DK" dirty="0"/>
              <a:t>Klik på ikonet for at indsætte billede via Stifinder, eller marker rammen og vælg billede via Templafy-kolonnen til højre. </a:t>
            </a:r>
          </a:p>
        </p:txBody>
      </p:sp>
      <p:sp>
        <p:nvSpPr>
          <p:cNvPr id="9" name="Text Placeholder venstre">
            <a:extLst>
              <a:ext uri="{FF2B5EF4-FFF2-40B4-BE49-F238E27FC236}">
                <a16:creationId xmlns:a16="http://schemas.microsoft.com/office/drawing/2014/main" id="{47F336ED-EABD-48B7-9273-7D90232C0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9499" y="2943635"/>
            <a:ext cx="6206400" cy="1430365"/>
          </a:xfrm>
          <a:solidFill>
            <a:srgbClr val="FEF2E2"/>
          </a:solidFill>
        </p:spPr>
        <p:txBody>
          <a:bodyPr lIns="360000" tIns="360000" rIns="360000" bIns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  <p:sp>
        <p:nvSpPr>
          <p:cNvPr id="10" name="Text Placeholder højre">
            <a:extLst>
              <a:ext uri="{FF2B5EF4-FFF2-40B4-BE49-F238E27FC236}">
                <a16:creationId xmlns:a16="http://schemas.microsoft.com/office/drawing/2014/main" id="{5F2F4632-FA93-4073-8AB4-69B28A3860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6400" y="2743200"/>
            <a:ext cx="4906800" cy="142869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0000" tIns="360000" rIns="360000" bIns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 i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noProof="0" dirty="0"/>
              <a:t>Andet Niveau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3FA5F-BBA5-4997-8429-358B4B51F583}"/>
              </a:ext>
            </a:extLst>
          </p:cNvPr>
          <p:cNvSpPr txBox="1"/>
          <p:nvPr userDrawn="1"/>
        </p:nvSpPr>
        <p:spPr>
          <a:xfrm>
            <a:off x="19665" y="-607173"/>
            <a:ext cx="4552336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Nyt tekst niveau - Klik ENTER, Nyt underpunkt:  ENTER og TAB </a:t>
            </a:r>
            <a:endParaRPr lang="da-DK" dirty="0"/>
          </a:p>
          <a:p>
            <a:r>
              <a:rPr lang="da-DK" sz="1200" noProof="0" dirty="0"/>
              <a:t>Gå et niveau tilbage (formindsk indrykning): SHIFT + TAB</a:t>
            </a:r>
            <a:endParaRPr lang="da-DK" dirty="0"/>
          </a:p>
          <a:p>
            <a:r>
              <a:rPr lang="da-DK" sz="1200" noProof="0" dirty="0"/>
              <a:t>Se mere på Brugerguiden.</a:t>
            </a:r>
            <a:endParaRPr lang="da-D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244E7-6899-4AEC-8CE5-4E82EB0AA5A7}"/>
              </a:ext>
            </a:extLst>
          </p:cNvPr>
          <p:cNvSpPr txBox="1"/>
          <p:nvPr userDrawn="1"/>
        </p:nvSpPr>
        <p:spPr>
          <a:xfrm>
            <a:off x="7285899" y="6904800"/>
            <a:ext cx="486748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1200" b="0" noProof="0" dirty="0"/>
              <a:t>Hvis tekstboksen er større end den tekst du har skrevet, så stil dig efter sidste ord og lav et mellemrum på dit tastatur, så tilpasser boksen sig teksten.</a:t>
            </a:r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DB2AC-541B-4291-8AD4-1ECD45D2B5B8}"/>
              </a:ext>
            </a:extLst>
          </p:cNvPr>
          <p:cNvSpPr txBox="1"/>
          <p:nvPr userDrawn="1"/>
        </p:nvSpPr>
        <p:spPr>
          <a:xfrm>
            <a:off x="7120593" y="-422507"/>
            <a:ext cx="3931614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da-DK" sz="1200" noProof="0" dirty="0"/>
              <a:t>Klik på ikonet for at indsætte billede via Stifinder, eller marker rammen og vælg billede via Templafy-kolonnen til højre.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8877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2764A67A-7464-48A2-95C3-CE81376C558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F14046D-76A4-4050-8FE9-0AC1D18448CA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B9270B08-E350-4667-AB9F-D3D822204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6D4B3-03CA-400D-A965-E0E58BC924F7}"/>
              </a:ext>
            </a:extLst>
          </p:cNvPr>
          <p:cNvSpPr txBox="1"/>
          <p:nvPr userDrawn="1"/>
        </p:nvSpPr>
        <p:spPr>
          <a:xfrm>
            <a:off x="19664" y="-422507"/>
            <a:ext cx="1130633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mørkt billede via Stifinder, eller marker rammen og vælg billede via Templafy-kolonnen til højre</a:t>
            </a:r>
            <a:endParaRPr lang="da-DK" dirty="0"/>
          </a:p>
          <a:p>
            <a:r>
              <a:rPr lang="da-DK" sz="1200" noProof="0" dirty="0"/>
              <a:t>Højre klik på billedet og vælg ” Placer Bagerst” for at få transparant lag foran billede, hvis du ønsker det foran billedet.</a:t>
            </a:r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D60B3A1-D44F-45F7-977E-C629098697F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6" name="Text Placeholder overlay">
            <a:extLst>
              <a:ext uri="{FF2B5EF4-FFF2-40B4-BE49-F238E27FC236}">
                <a16:creationId xmlns:a16="http://schemas.microsoft.com/office/drawing/2014/main" id="{E3286507-0FD1-4EEF-B779-E5AF19FA24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3200" cy="6858000"/>
          </a:xfrm>
          <a:solidFill>
            <a:schemeClr val="accent1">
              <a:alpha val="50000"/>
            </a:scheme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icture Placeholder hel">
            <a:extLst>
              <a:ext uri="{FF2B5EF4-FFF2-40B4-BE49-F238E27FC236}">
                <a16:creationId xmlns:a16="http://schemas.microsoft.com/office/drawing/2014/main" id="{FCD36E60-F456-4FE7-B2BD-9E69397BCC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72000" tIns="72000" rIns="72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</a:p>
          <a:p>
            <a:r>
              <a:rPr lang="da-DK" dirty="0"/>
              <a:t>Højre klik på billedet og vælg ”Placer Bagerst” for at få transparant lag foran billede, hvis du ønsker det foran billedet.</a:t>
            </a:r>
          </a:p>
        </p:txBody>
      </p:sp>
      <p:sp>
        <p:nvSpPr>
          <p:cNvPr id="14" name="Text Placeholder bølge">
            <a:extLst>
              <a:ext uri="{FF2B5EF4-FFF2-40B4-BE49-F238E27FC236}">
                <a16:creationId xmlns:a16="http://schemas.microsoft.com/office/drawing/2014/main" id="{F4DA0F76-58E9-4C42-A925-C53B807A4A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871600"/>
            <a:ext cx="12193200" cy="986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C34CD04A-C4F3-4B5D-B22E-A946997AF9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94435" y="6322512"/>
            <a:ext cx="1065600" cy="331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4E2F-B4AB-4E9E-B961-980AE5E63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citat">
            <a:extLst>
              <a:ext uri="{FF2B5EF4-FFF2-40B4-BE49-F238E27FC236}">
                <a16:creationId xmlns:a16="http://schemas.microsoft.com/office/drawing/2014/main" id="{522A2313-D711-4DB7-A4EF-4CF3811A1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0800000">
            <a:off x="1079998" y="688256"/>
            <a:ext cx="1134000" cy="9864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26801-52E0-4B33-970E-B1B5E93CF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2" y="1927123"/>
            <a:ext cx="8535946" cy="3702152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da-DK" dirty="0"/>
              <a:t>Klik for at tilføje citat </a:t>
            </a:r>
          </a:p>
        </p:txBody>
      </p:sp>
    </p:spTree>
    <p:extLst>
      <p:ext uri="{BB962C8B-B14F-4D97-AF65-F5344CB8AC3E}">
        <p14:creationId xmlns:p14="http://schemas.microsoft.com/office/powerpoint/2010/main" val="3898621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DCD343-89F9-4570-95EB-5831DF1E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FAA14A-D799-44F6-BC50-78859870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494A6B-8303-4ED6-9241-B9F7196E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5503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26B43"/>
          </p15:clr>
        </p15:guide>
        <p15:guide id="2" orient="horz" pos="840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0320-4C6E-4126-92A5-A266F2F4E839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795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arve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C65BE1C5-CE45-4E94-BFD0-1EDABEE3D76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9CDFE7-5593-4844-AFF4-03D34090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E0320-4C6E-4126-92A5-A266F2F4E839}" type="datetime6">
              <a:rPr lang="da-DK" smtClean="0"/>
              <a:pPr/>
              <a:t>16.5.2023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823D2-0D8A-453B-BF3C-D939665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219E00-9E7E-47EE-B6F1-738A6E20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E75B8AFD-EE2A-41AF-8D84-ED28EB2DA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194435" y="6322512"/>
            <a:ext cx="1063844" cy="330816"/>
          </a:xfrm>
          <a:prstGeom prst="rect">
            <a:avLst/>
          </a:prstGeom>
        </p:spPr>
      </p:pic>
      <p:pic>
        <p:nvPicPr>
          <p:cNvPr id="7" name="Bølge">
            <a:extLst>
              <a:ext uri="{FF2B5EF4-FFF2-40B4-BE49-F238E27FC236}">
                <a16:creationId xmlns:a16="http://schemas.microsoft.com/office/drawing/2014/main" id="{059A12B7-8E17-41A8-8409-2847EC084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3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0" y="1484283"/>
            <a:ext cx="2772000" cy="41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sz="899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899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899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endParaRPr lang="da-DK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5655" y="2843993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55" y="2236247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5946" y="1590113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7225945" y="3186757"/>
            <a:ext cx="496606" cy="172842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15"/>
            <a:ext cx="749694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7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25945" y="2338990"/>
            <a:ext cx="475428" cy="176762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A78DD7B8-E0C6-4211-AF50-31D29F43B7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68056" y="1484283"/>
            <a:ext cx="2772000" cy="38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762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898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596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198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8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Vælg billedepladsholder, ved at klikke på rammen (helt ude i kanten)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Templafy vinduet i højre side af skærmen og vælg billede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  <a:endParaRPr lang="da-DK" dirty="0"/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søge efter billede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da-DK" dirty="0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da-DK" dirty="0"/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da-DK" dirty="0"/>
          </a:p>
          <a:p>
            <a:pPr eaLnBrk="1" hangingPunct="1">
              <a:spcAft>
                <a:spcPts val="450"/>
              </a:spcAft>
              <a:defRPr/>
            </a:pPr>
            <a:b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8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898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da-DK" dirty="0"/>
          </a:p>
        </p:txBody>
      </p:sp>
      <p:pic>
        <p:nvPicPr>
          <p:cNvPr id="23" name="Picture 33">
            <a:extLst>
              <a:ext uri="{FF2B5EF4-FFF2-40B4-BE49-F238E27FC236}">
                <a16:creationId xmlns:a16="http://schemas.microsoft.com/office/drawing/2014/main" id="{B5C2FDF7-C905-4456-8898-DAAB54CDD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10816212" y="3395925"/>
            <a:ext cx="341204" cy="321707"/>
          </a:xfrm>
          <a:prstGeom prst="rect">
            <a:avLst/>
          </a:prstGeom>
        </p:spPr>
      </p:pic>
      <p:pic>
        <p:nvPicPr>
          <p:cNvPr id="24" name="Billede 38">
            <a:extLst>
              <a:ext uri="{FF2B5EF4-FFF2-40B4-BE49-F238E27FC236}">
                <a16:creationId xmlns:a16="http://schemas.microsoft.com/office/drawing/2014/main" id="{7005C378-9BAE-40AD-A291-1876E6DBC7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16212" y="4241695"/>
            <a:ext cx="366042" cy="480431"/>
          </a:xfrm>
          <a:prstGeom prst="rect">
            <a:avLst/>
          </a:prstGeom>
        </p:spPr>
      </p:pic>
      <p:pic>
        <p:nvPicPr>
          <p:cNvPr id="25" name="Billede 26">
            <a:extLst>
              <a:ext uri="{FF2B5EF4-FFF2-40B4-BE49-F238E27FC236}">
                <a16:creationId xmlns:a16="http://schemas.microsoft.com/office/drawing/2014/main" id="{B064EB3A-46DA-4C6A-B3EA-283413DE56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16212" y="1903267"/>
            <a:ext cx="305786" cy="365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37AA43-A3DA-4022-9F42-142B68351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0259"/>
          <a:stretch/>
        </p:blipFill>
        <p:spPr>
          <a:xfrm>
            <a:off x="10722167" y="2654515"/>
            <a:ext cx="554132" cy="501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AB8F97-A892-45C5-A57F-96C5AFD73F9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1109" y="3395925"/>
            <a:ext cx="2109062" cy="2272441"/>
          </a:xfrm>
          <a:prstGeom prst="rect">
            <a:avLst/>
          </a:prstGeom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B66122F8-E7F5-4EDF-A8C8-888857914A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57451" y="1484283"/>
            <a:ext cx="2772000" cy="22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899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da-DK" dirty="0"/>
          </a:p>
          <a:p>
            <a:pPr marL="0" marR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endParaRPr lang="da-DK" dirty="0"/>
          </a:p>
          <a:p>
            <a:pPr marL="0" marR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B66B8-DC0E-4339-A241-D2AFFC4E341B}"/>
              </a:ext>
            </a:extLst>
          </p:cNvPr>
          <p:cNvGrpSpPr/>
          <p:nvPr userDrawn="1"/>
        </p:nvGrpSpPr>
        <p:grpSpPr>
          <a:xfrm>
            <a:off x="4637494" y="3715983"/>
            <a:ext cx="3063879" cy="784207"/>
            <a:chOff x="4637494" y="3715983"/>
            <a:chExt cx="3063879" cy="7842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9767CC9-59E8-479A-97F8-34F76520214B}"/>
                </a:ext>
              </a:extLst>
            </p:cNvPr>
            <p:cNvGrpSpPr/>
            <p:nvPr userDrawn="1"/>
          </p:nvGrpSpPr>
          <p:grpSpPr>
            <a:xfrm>
              <a:off x="4637494" y="3715983"/>
              <a:ext cx="3063879" cy="784207"/>
              <a:chOff x="4637494" y="3715983"/>
              <a:chExt cx="3063879" cy="78420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343EB5E2-3E17-419A-AA54-EE707DE3B89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494" y="3715983"/>
                <a:ext cx="3063879" cy="784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Billede 35">
                <a:extLst>
                  <a:ext uri="{FF2B5EF4-FFF2-40B4-BE49-F238E27FC236}">
                    <a16:creationId xmlns:a16="http://schemas.microsoft.com/office/drawing/2014/main" id="{C02DE431-F381-4422-BBE6-BF10981692E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32343" t="24544" r="24937" b="23159"/>
              <a:stretch/>
            </p:blipFill>
            <p:spPr>
              <a:xfrm>
                <a:off x="5497619" y="4100225"/>
                <a:ext cx="210369" cy="8691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6D3B74-E134-4D65-9981-C30BCEB5C2AD}"/>
                </a:ext>
              </a:extLst>
            </p:cNvPr>
            <p:cNvSpPr/>
            <p:nvPr userDrawn="1"/>
          </p:nvSpPr>
          <p:spPr>
            <a:xfrm>
              <a:off x="5347640" y="3928006"/>
              <a:ext cx="455420" cy="2688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16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736867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4800" y="1484285"/>
            <a:ext cx="2772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SLIDES &amp; SLIDE ELEMENTS</a:t>
            </a:r>
            <a:br>
              <a:rPr lang="da-DK" sz="1598" dirty="0">
                <a:latin typeface="+mn-lt"/>
                <a:cs typeface="Arial" panose="020B0604020202020204" pitchFamily="34" charset="0"/>
              </a:rPr>
            </a:br>
            <a:r>
              <a:rPr lang="da-DK" sz="900" b="1" dirty="0">
                <a:latin typeface="+mn-lt"/>
                <a:cs typeface="Arial" panose="020B0604020202020204" pitchFamily="34" charset="0"/>
              </a:rPr>
              <a:t>Indsæt fra Templafy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 i øverste venstre hjørne for at se Templafy vinduet til højre på skærmen, hvis det ikke allerede er der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i højre side af skærmen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Da I har farveskift i jeres løsning vil de 6 grundfarver følge det farvevalg I vælger i skabelonen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De 6 grundfarver har betydning for rækkefølgen af jeres grafer</a:t>
            </a:r>
            <a:endParaRPr lang="da-DK" altLang="da-DK" sz="8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7050" y="1495487"/>
            <a:ext cx="2880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385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899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899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1598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34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tabLst/>
              <a:defRPr/>
            </a:pPr>
            <a:r>
              <a:rPr lang="da-DK" sz="1598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598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9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899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899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da-DK" dirty="0"/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599"/>
              </a:spcAft>
              <a:defRPr/>
            </a:pPr>
            <a:endParaRPr lang="da-DK" altLang="da-DK" sz="899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1079500" y="448715"/>
            <a:ext cx="1056957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197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 dirty="0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9953" y="2050541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61202C2-E305-4E94-BDDD-F7316D5B8CE1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92064-E87C-4329-800F-A879779F8241}"/>
              </a:ext>
            </a:extLst>
          </p:cNvPr>
          <p:cNvGrpSpPr/>
          <p:nvPr userDrawn="1"/>
        </p:nvGrpSpPr>
        <p:grpSpPr>
          <a:xfrm>
            <a:off x="6049526" y="4103819"/>
            <a:ext cx="2465910" cy="1943022"/>
            <a:chOff x="6049526" y="3608519"/>
            <a:chExt cx="2465910" cy="19430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FCB0F65-8A71-4DBF-8224-096F6976071C}"/>
                </a:ext>
              </a:extLst>
            </p:cNvPr>
            <p:cNvGrpSpPr/>
            <p:nvPr userDrawn="1"/>
          </p:nvGrpSpPr>
          <p:grpSpPr>
            <a:xfrm>
              <a:off x="6049526" y="3608519"/>
              <a:ext cx="1178571" cy="1943022"/>
              <a:chOff x="6049526" y="3608519"/>
              <a:chExt cx="1178571" cy="194302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4CFE4E1-0D0A-4FD3-93AF-4C669764E8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094799" y="3608519"/>
                <a:ext cx="1090600" cy="194302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4D60C5-A814-4579-BD77-FC26CD844ED0}"/>
                  </a:ext>
                </a:extLst>
              </p:cNvPr>
              <p:cNvSpPr/>
              <p:nvPr userDrawn="1"/>
            </p:nvSpPr>
            <p:spPr>
              <a:xfrm>
                <a:off x="6528486" y="3792870"/>
                <a:ext cx="683135" cy="1167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4" dirty="0" err="1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5566B8-0E35-4DDF-B448-63026AD6A0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8803" y="4635880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23FC828-F774-4024-AAC3-B09EB3B330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56229" y="4635880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A87D391-BBBE-417A-A146-F40CFB921E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52100" y="5021279"/>
                <a:ext cx="1169294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53AD98C-1092-43EB-A70F-53AFF5DDDC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049526" y="5021279"/>
                <a:ext cx="1171867" cy="116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4260DE-9330-4BFC-8E01-DC8081F9574E}"/>
                  </a:ext>
                </a:extLst>
              </p:cNvPr>
              <p:cNvSpPr/>
              <p:nvPr userDrawn="1"/>
            </p:nvSpPr>
            <p:spPr>
              <a:xfrm>
                <a:off x="6094798" y="3941294"/>
                <a:ext cx="1090600" cy="4536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sz="1794" dirty="0" err="1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4030C8-84A6-430D-B2D1-6BCCE2A1D76E}"/>
                </a:ext>
              </a:extLst>
            </p:cNvPr>
            <p:cNvSpPr txBox="1"/>
            <p:nvPr userDrawn="1"/>
          </p:nvSpPr>
          <p:spPr>
            <a:xfrm>
              <a:off x="7353901" y="3781973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De 6 </a:t>
              </a:r>
              <a:r>
                <a:rPr lang="da-DK" altLang="da-DK" sz="900" b="0" kern="1200" noProof="1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grundfarver</a:t>
              </a:r>
              <a:endParaRPr lang="da-DK" sz="9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E5008D-A260-42EA-B426-F91963502337}"/>
                </a:ext>
              </a:extLst>
            </p:cNvPr>
            <p:cNvSpPr txBox="1"/>
            <p:nvPr userDrawn="1"/>
          </p:nvSpPr>
          <p:spPr>
            <a:xfrm>
              <a:off x="7353901" y="4098868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Toninger</a:t>
              </a:r>
              <a:endParaRPr lang="da-DK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3E4EF6-C405-4652-8362-B9DAD210284F}"/>
                </a:ext>
              </a:extLst>
            </p:cNvPr>
            <p:cNvSpPr txBox="1"/>
            <p:nvPr userDrawn="1"/>
          </p:nvSpPr>
          <p:spPr>
            <a:xfrm>
              <a:off x="7353901" y="4610025"/>
              <a:ext cx="1161535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MS Office, brug dem ikke</a:t>
              </a:r>
              <a:endParaRPr lang="da-DK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A8FD4-911C-4CC3-8715-1F012DCFD07A}"/>
                </a:ext>
              </a:extLst>
            </p:cNvPr>
            <p:cNvSpPr txBox="1"/>
            <p:nvPr userDrawn="1"/>
          </p:nvSpPr>
          <p:spPr>
            <a:xfrm>
              <a:off x="7353901" y="5021279"/>
              <a:ext cx="116153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Farver som oprettes hvis du bruger forkerte farver, brug dem ikke</a:t>
              </a:r>
              <a:endParaRPr lang="da-DK"/>
            </a:p>
          </p:txBody>
        </p:sp>
      </p:grpSp>
      <p:pic>
        <p:nvPicPr>
          <p:cNvPr id="21" name="Billede 26">
            <a:extLst>
              <a:ext uri="{FF2B5EF4-FFF2-40B4-BE49-F238E27FC236}">
                <a16:creationId xmlns:a16="http://schemas.microsoft.com/office/drawing/2014/main" id="{C68F49D8-1A06-4B57-A96B-5568FF484C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6800" y="1867615"/>
            <a:ext cx="305786" cy="365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2D39CC-1381-4916-8CB8-49E87D7E1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2561"/>
          <a:stretch/>
        </p:blipFill>
        <p:spPr>
          <a:xfrm>
            <a:off x="8759777" y="2359498"/>
            <a:ext cx="1256529" cy="5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16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25" tIns="71925" rIns="71925" bIns="71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99"/>
              </a:spcBef>
              <a:buClr>
                <a:srgbClr val="003755"/>
              </a:buClr>
            </a:pPr>
            <a:endParaRPr lang="da-DK" sz="1399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4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396" b="0" noProof="0" dirty="0">
                <a:solidFill>
                  <a:schemeClr val="bg1"/>
                </a:solidFill>
              </a:rPr>
              <a:t>Hvis du ser andre </a:t>
            </a:r>
            <a:r>
              <a:rPr lang="da-DK" sz="4396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396" b="0" i="0" noProof="0" dirty="0">
                <a:solidFill>
                  <a:schemeClr val="bg1"/>
                </a:solidFill>
              </a:rPr>
            </a:br>
            <a:r>
              <a:rPr lang="da-DK" sz="4396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396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396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396" b="0" i="0" u="none" noProof="1">
                <a:solidFill>
                  <a:schemeClr val="bg1"/>
                </a:solidFill>
              </a:rPr>
              <a:t>corporate</a:t>
            </a:r>
            <a:r>
              <a:rPr lang="da-DK" sz="4396" b="0" noProof="0" dirty="0">
                <a:solidFill>
                  <a:schemeClr val="bg1"/>
                </a:solidFill>
              </a:rPr>
              <a:t>skabelon.</a:t>
            </a:r>
            <a:br>
              <a:rPr lang="da-DK" sz="2797" b="0" noProof="0" dirty="0">
                <a:solidFill>
                  <a:schemeClr val="bg1"/>
                </a:solidFill>
              </a:rPr>
            </a:br>
            <a:br>
              <a:rPr lang="da-DK" sz="2797" b="0" noProof="0" dirty="0">
                <a:solidFill>
                  <a:schemeClr val="bg1"/>
                </a:solidFill>
              </a:rPr>
            </a:br>
            <a:endParaRPr lang="da-DK" sz="2797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9"/>
                </a:spcBef>
                <a:buClr>
                  <a:srgbClr val="003755"/>
                </a:buClr>
              </a:pPr>
              <a:endParaRPr lang="da-DK" sz="1399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99"/>
                </a:spcBef>
                <a:buClr>
                  <a:srgbClr val="003755"/>
                </a:buClr>
              </a:pPr>
              <a:endParaRPr lang="da-DK" sz="1399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990" b="1" i="1" noProof="0" dirty="0">
                <a:solidFill>
                  <a:schemeClr val="bg1"/>
                </a:solidFill>
              </a:rPr>
              <a:t>Brug dem ikke </a:t>
            </a:r>
            <a:endParaRPr lang="da-DK" sz="999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8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 dirty="0"/>
          </a:p>
          <a:p>
            <a:pPr marL="0" marR="0" indent="0" algn="ctr" fontAlgn="auto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998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798" b="0" noProof="0" dirty="0">
                <a:solidFill>
                  <a:schemeClr val="bg1"/>
                </a:solidFill>
              </a:rPr>
            </a:br>
            <a:endParaRPr lang="da-DK" sz="1798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39079EF-3077-4E30-84FC-B54C77AB074B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948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slide_lysegrøn">
    <p:bg>
      <p:bgPr>
        <a:solidFill>
          <a:srgbClr val="E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CE5D8-1BF1-C248-A719-F93F27C4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62848"/>
            <a:ext cx="7063154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97781E-A115-9D4B-97B6-522C32EE4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42523"/>
            <a:ext cx="7063154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458FBAAB-3B76-854F-BE0E-5E03BAF73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Helvetica Light" panose="020B0403020202020204" pitchFamily="34" charset="0"/>
              </a:defRPr>
            </a:lvl1pPr>
          </a:lstStyle>
          <a:p>
            <a:fld id="{4334CC04-F298-5543-A271-E8060C50E6DD}" type="datetimeFigureOut">
              <a:rPr lang="da-DK" smtClean="0"/>
              <a:pPr/>
              <a:t>16-05-2023</a:t>
            </a:fld>
            <a:r>
              <a:rPr lang="da-DK"/>
              <a:t>  |. </a:t>
            </a:r>
            <a:fld id="{6E684F59-A01B-9F42-8856-C4650D319D9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724C913-F089-3A40-AB62-8431FB123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69" y="6008663"/>
            <a:ext cx="2362200" cy="314960"/>
          </a:xfrm>
          <a:prstGeom prst="rect">
            <a:avLst/>
          </a:prstGeom>
        </p:spPr>
      </p:pic>
      <p:sp>
        <p:nvSpPr>
          <p:cNvPr id="12" name="Rektangel 3">
            <a:extLst>
              <a:ext uri="{FF2B5EF4-FFF2-40B4-BE49-F238E27FC236}">
                <a16:creationId xmlns:a16="http://schemas.microsoft.com/office/drawing/2014/main" id="{06B4ED3D-6B0E-D34F-849B-A17D295E1649}"/>
              </a:ext>
            </a:extLst>
          </p:cNvPr>
          <p:cNvSpPr/>
          <p:nvPr userDrawn="1"/>
        </p:nvSpPr>
        <p:spPr>
          <a:xfrm>
            <a:off x="8276492" y="0"/>
            <a:ext cx="3938954" cy="6858000"/>
          </a:xfrm>
          <a:custGeom>
            <a:avLst/>
            <a:gdLst>
              <a:gd name="connsiteX0" fmla="*/ 0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0 w 6998677"/>
              <a:gd name="connsiteY4" fmla="*/ 0 h 6858000"/>
              <a:gd name="connsiteX0" fmla="*/ 2543908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2543908 w 6998677"/>
              <a:gd name="connsiteY4" fmla="*/ 0 h 6858000"/>
              <a:gd name="connsiteX0" fmla="*/ 1359877 w 6998677"/>
              <a:gd name="connsiteY0" fmla="*/ 0 h 6869723"/>
              <a:gd name="connsiteX1" fmla="*/ 6998677 w 6998677"/>
              <a:gd name="connsiteY1" fmla="*/ 11723 h 6869723"/>
              <a:gd name="connsiteX2" fmla="*/ 6998677 w 6998677"/>
              <a:gd name="connsiteY2" fmla="*/ 6869723 h 6869723"/>
              <a:gd name="connsiteX3" fmla="*/ 0 w 6998677"/>
              <a:gd name="connsiteY3" fmla="*/ 6869723 h 6869723"/>
              <a:gd name="connsiteX4" fmla="*/ 1359877 w 6998677"/>
              <a:gd name="connsiteY4" fmla="*/ 0 h 6869723"/>
              <a:gd name="connsiteX0" fmla="*/ 1301262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50057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270739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9389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2286000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3915508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954" h="6858000">
                <a:moveTo>
                  <a:pt x="1301262" y="0"/>
                </a:moveTo>
                <a:lnTo>
                  <a:pt x="3938954" y="0"/>
                </a:lnTo>
                <a:cubicBezTo>
                  <a:pt x="3931139" y="2286000"/>
                  <a:pt x="3923323" y="4572000"/>
                  <a:pt x="3915508" y="6858000"/>
                </a:cubicBezTo>
                <a:lnTo>
                  <a:pt x="0" y="6858000"/>
                </a:lnTo>
                <a:lnTo>
                  <a:pt x="1301262" y="0"/>
                </a:lnTo>
                <a:close/>
              </a:path>
            </a:pathLst>
          </a:custGeom>
          <a:solidFill>
            <a:srgbClr val="2C6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3F2F1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2347A63-7D62-264B-A138-11F0FA8923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36369" y="6356504"/>
            <a:ext cx="1322913" cy="1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>
            <a:extLst>
              <a:ext uri="{FF2B5EF4-FFF2-40B4-BE49-F238E27FC236}">
                <a16:creationId xmlns:a16="http://schemas.microsoft.com/office/drawing/2014/main" id="{A70469A0-0AA1-1D4C-BAE7-E28507DB8132}"/>
              </a:ext>
            </a:extLst>
          </p:cNvPr>
          <p:cNvSpPr/>
          <p:nvPr userDrawn="1"/>
        </p:nvSpPr>
        <p:spPr>
          <a:xfrm>
            <a:off x="8276492" y="0"/>
            <a:ext cx="3938954" cy="6858000"/>
          </a:xfrm>
          <a:custGeom>
            <a:avLst/>
            <a:gdLst>
              <a:gd name="connsiteX0" fmla="*/ 0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0 w 6998677"/>
              <a:gd name="connsiteY4" fmla="*/ 0 h 6858000"/>
              <a:gd name="connsiteX0" fmla="*/ 2543908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2543908 w 6998677"/>
              <a:gd name="connsiteY4" fmla="*/ 0 h 6858000"/>
              <a:gd name="connsiteX0" fmla="*/ 1359877 w 6998677"/>
              <a:gd name="connsiteY0" fmla="*/ 0 h 6869723"/>
              <a:gd name="connsiteX1" fmla="*/ 6998677 w 6998677"/>
              <a:gd name="connsiteY1" fmla="*/ 11723 h 6869723"/>
              <a:gd name="connsiteX2" fmla="*/ 6998677 w 6998677"/>
              <a:gd name="connsiteY2" fmla="*/ 6869723 h 6869723"/>
              <a:gd name="connsiteX3" fmla="*/ 0 w 6998677"/>
              <a:gd name="connsiteY3" fmla="*/ 6869723 h 6869723"/>
              <a:gd name="connsiteX4" fmla="*/ 1359877 w 6998677"/>
              <a:gd name="connsiteY4" fmla="*/ 0 h 6869723"/>
              <a:gd name="connsiteX0" fmla="*/ 1301262 w 6998677"/>
              <a:gd name="connsiteY0" fmla="*/ 0 h 6858000"/>
              <a:gd name="connsiteX1" fmla="*/ 6998677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50057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270739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6998677"/>
              <a:gd name="connsiteY0" fmla="*/ 0 h 6858000"/>
              <a:gd name="connsiteX1" fmla="*/ 3938954 w 6998677"/>
              <a:gd name="connsiteY1" fmla="*/ 0 h 6858000"/>
              <a:gd name="connsiteX2" fmla="*/ 6998677 w 6998677"/>
              <a:gd name="connsiteY2" fmla="*/ 6858000 h 6858000"/>
              <a:gd name="connsiteX3" fmla="*/ 0 w 6998677"/>
              <a:gd name="connsiteY3" fmla="*/ 6858000 h 6858000"/>
              <a:gd name="connsiteX4" fmla="*/ 1301262 w 6998677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2286000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  <a:gd name="connsiteX0" fmla="*/ 1301262 w 3938954"/>
              <a:gd name="connsiteY0" fmla="*/ 0 h 6858000"/>
              <a:gd name="connsiteX1" fmla="*/ 3938954 w 3938954"/>
              <a:gd name="connsiteY1" fmla="*/ 0 h 6858000"/>
              <a:gd name="connsiteX2" fmla="*/ 3915508 w 3938954"/>
              <a:gd name="connsiteY2" fmla="*/ 6858000 h 6858000"/>
              <a:gd name="connsiteX3" fmla="*/ 0 w 3938954"/>
              <a:gd name="connsiteY3" fmla="*/ 6858000 h 6858000"/>
              <a:gd name="connsiteX4" fmla="*/ 1301262 w 393895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954" h="6858000">
                <a:moveTo>
                  <a:pt x="1301262" y="0"/>
                </a:moveTo>
                <a:lnTo>
                  <a:pt x="3938954" y="0"/>
                </a:lnTo>
                <a:cubicBezTo>
                  <a:pt x="3931139" y="2286000"/>
                  <a:pt x="3923323" y="4572000"/>
                  <a:pt x="3915508" y="6858000"/>
                </a:cubicBezTo>
                <a:lnTo>
                  <a:pt x="0" y="6858000"/>
                </a:lnTo>
                <a:lnTo>
                  <a:pt x="1301262" y="0"/>
                </a:lnTo>
                <a:close/>
              </a:path>
            </a:pathLst>
          </a:custGeom>
          <a:solidFill>
            <a:srgbClr val="2C6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3F2F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9CF863-255A-6A44-8005-413E30C788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547338" cy="435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49BF9D8F-D6F6-BC47-AD74-9B9CB486F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2C6263"/>
                </a:solidFill>
                <a:latin typeface="Helvetica Light" panose="020B0403020202020204" pitchFamily="34" charset="0"/>
              </a:defRPr>
            </a:lvl1pPr>
          </a:lstStyle>
          <a:p>
            <a:fld id="{4334CC04-F298-5543-A271-E8060C50E6DD}" type="datetimeFigureOut">
              <a:rPr lang="da-DK" smtClean="0"/>
              <a:pPr/>
              <a:t>16-05-2023</a:t>
            </a:fld>
            <a:r>
              <a:rPr lang="da-DK" dirty="0"/>
              <a:t>  |. </a:t>
            </a:r>
            <a:fld id="{6E684F59-A01B-9F42-8856-C4650D319D9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B466B9B-E99D-4640-AA48-50C5CABD4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369" y="6356504"/>
            <a:ext cx="1322913" cy="18225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2FE077E-A597-2F46-AF31-C914986C41BC}"/>
              </a:ext>
            </a:extLst>
          </p:cNvPr>
          <p:cNvSpPr txBox="1">
            <a:spLocks/>
          </p:cNvSpPr>
          <p:nvPr userDrawn="1"/>
        </p:nvSpPr>
        <p:spPr>
          <a:xfrm>
            <a:off x="1582615" y="365125"/>
            <a:ext cx="2989385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2C6263"/>
                </a:solidFill>
              </a:rPr>
              <a:t>AGENDA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F0015C5-8890-4147-B065-3627539CE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66384"/>
            <a:ext cx="590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726C4-07F3-5842-B6A6-1AFCB4A3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rgbClr val="2C6263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9CF863-255A-6A44-8005-413E30C7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91954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49BF9D8F-D6F6-BC47-AD74-9B9CB486F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2C6263"/>
                </a:solidFill>
                <a:latin typeface="Helvetica Light" panose="020B0403020202020204" pitchFamily="34" charset="0"/>
              </a:defRPr>
            </a:lvl1pPr>
          </a:lstStyle>
          <a:p>
            <a:fld id="{4334CC04-F298-5543-A271-E8060C50E6DD}" type="datetimeFigureOut">
              <a:rPr lang="da-DK" smtClean="0"/>
              <a:pPr/>
              <a:t>16-05-2023</a:t>
            </a:fld>
            <a:r>
              <a:rPr lang="da-DK" dirty="0"/>
              <a:t>  |. </a:t>
            </a:r>
            <a:fld id="{6E684F59-A01B-9F42-8856-C4650D319D9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9CD8BE0-5FD0-DC4C-B0D3-EC91D3C8E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370" y="6358427"/>
            <a:ext cx="1322913" cy="1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_lysegrøn">
    <p:bg>
      <p:bgPr>
        <a:solidFill>
          <a:srgbClr val="E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726C4-07F3-5842-B6A6-1AFCB4A3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rgbClr val="2C6263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9CF863-255A-6A44-8005-413E30C7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91954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49BF9D8F-D6F6-BC47-AD74-9B9CB486F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2C6263"/>
                </a:solidFill>
                <a:latin typeface="Helvetica Light" panose="020B0403020202020204" pitchFamily="34" charset="0"/>
              </a:defRPr>
            </a:lvl1pPr>
          </a:lstStyle>
          <a:p>
            <a:fld id="{4334CC04-F298-5543-A271-E8060C50E6DD}" type="datetimeFigureOut">
              <a:rPr lang="da-DK" smtClean="0"/>
              <a:pPr/>
              <a:t>16-05-2023</a:t>
            </a:fld>
            <a:r>
              <a:rPr lang="da-DK" dirty="0"/>
              <a:t>  |. </a:t>
            </a:r>
            <a:fld id="{6E684F59-A01B-9F42-8856-C4650D319D9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04340C6-0F8B-734D-9FDB-AFC4D2178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6370" y="6358427"/>
            <a:ext cx="1322913" cy="1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3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E03AA1A-E061-46E0-A0B0-791EE9A9CB13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E789A96-6EC3-46AD-9228-96AAE1E63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947028" y="5908796"/>
            <a:ext cx="1615510" cy="502365"/>
          </a:xfrm>
          <a:prstGeom prst="rect">
            <a:avLst/>
          </a:prstGeom>
        </p:spPr>
      </p:pic>
      <p:pic>
        <p:nvPicPr>
          <p:cNvPr id="10" name="Bølge">
            <a:extLst>
              <a:ext uri="{FF2B5EF4-FFF2-40B4-BE49-F238E27FC236}">
                <a16:creationId xmlns:a16="http://schemas.microsoft.com/office/drawing/2014/main" id="{844DAE6A-012C-4307-8320-6D9BD0D9D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5080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26B43"/>
          </p15:clr>
        </p15:guide>
        <p15:guide id="2" orient="horz" pos="1842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F5E998-A737-4D56-A9C5-D9911C765940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lyst billede via Stifinder, eller marker rammen og vælg billede via Templafy-kolonnen til højre</a:t>
            </a:r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2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B6ED56-D13D-43D7-A5DF-9652F88DE9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8" b="0"/>
            </a:lvl1pPr>
          </a:lstStyle>
          <a:p>
            <a:r>
              <a:rPr lang="da-DK" dirty="0"/>
              <a:t>Marker rammen for at indsætte lyst billede via Stifinder, eller marker rammen og vælg billede via Templafy-kolonnen til højre</a:t>
            </a:r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411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>
          <p15:clr>
            <a:srgbClr val="F26B43"/>
          </p15:clr>
        </p15:guide>
        <p15:guide id="3" orient="horz" pos="1638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å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86C3DA-F7E5-41F7-BF91-303D41DC5A2E}"/>
              </a:ext>
            </a:extLst>
          </p:cNvPr>
          <p:cNvSpPr txBox="1"/>
          <p:nvPr userDrawn="1"/>
        </p:nvSpPr>
        <p:spPr>
          <a:xfrm>
            <a:off x="19664" y="-237841"/>
            <a:ext cx="1130633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1200" noProof="0" dirty="0"/>
              <a:t>Marker rammen for at indsætte mørkt billede via Stifinder, eller marker rammen og vælg billede via Templafy-kolonnen til højre</a:t>
            </a:r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0ED6A2-A1B4-4262-B247-A21BC27104FB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0C9560D8-85A0-4289-94B1-910EEB20987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998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799258-2BB1-4E5D-AA12-2311D752BA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598" b="0"/>
            </a:lvl1pPr>
          </a:lstStyle>
          <a:p>
            <a:r>
              <a:rPr lang="da-DK" dirty="0"/>
              <a:t>Marker rammen for at indsætte mørkt billede via Stifinder, eller marker rammen og vælg billede via Templafy-kolonnen til højre</a:t>
            </a:r>
          </a:p>
        </p:txBody>
      </p:sp>
      <p:sp>
        <p:nvSpPr>
          <p:cNvPr id="15" name="Logo Placeholder">
            <a:extLst>
              <a:ext uri="{FF2B5EF4-FFF2-40B4-BE49-F238E27FC236}">
                <a16:creationId xmlns:a16="http://schemas.microsoft.com/office/drawing/2014/main" id="{BBDB856C-AE7E-4C83-9F99-8B3403E1D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4435" y="6322066"/>
            <a:ext cx="1065600" cy="33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084657"/>
            <a:ext cx="10033200" cy="1514083"/>
          </a:xfrm>
        </p:spPr>
        <p:txBody>
          <a:bodyPr anchor="b"/>
          <a:lstStyle>
            <a:lvl1pPr algn="l">
              <a:lnSpc>
                <a:spcPct val="90000"/>
              </a:lnSpc>
              <a:defRPr sz="5395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51200"/>
            <a:ext cx="10033200" cy="151408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defRPr sz="3197" b="1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8899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844">
          <p15:clr>
            <a:srgbClr val="F26B43"/>
          </p15:clr>
        </p15:guide>
        <p15:guide id="3" orient="horz" pos="1638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6.sv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image" Target="../media/image8.sv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EB4CF3-72E6-A547-B1E0-D54C823B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0942ED-3304-464D-A86C-10569955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8AB923-7412-4742-9D0E-908DF4AB0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2C6263"/>
                </a:solidFill>
                <a:latin typeface="Helvetica Light" panose="020B0403020202020204" pitchFamily="34" charset="0"/>
              </a:defRPr>
            </a:lvl1pPr>
          </a:lstStyle>
          <a:p>
            <a:fld id="{9AFA3892-EC5D-484F-8CE9-7B33E68F3AD5}" type="datetime1">
              <a:rPr lang="da-DK" smtClean="0"/>
              <a:pPr/>
              <a:t>16-05-2023</a:t>
            </a:fld>
            <a:r>
              <a:rPr lang="da-DK" dirty="0"/>
              <a:t>  |. </a:t>
            </a:r>
            <a:fld id="{6E684F59-A01B-9F42-8856-C4650D319D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716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4" r:id="rId4"/>
    <p:sldLayoutId id="2147483661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C6263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ølge">
            <a:extLst>
              <a:ext uri="{FF2B5EF4-FFF2-40B4-BE49-F238E27FC236}">
                <a16:creationId xmlns:a16="http://schemas.microsoft.com/office/drawing/2014/main" id="{180928A0-4FF8-4EFC-AF2B-48653B4DFC8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0" y="5871634"/>
            <a:ext cx="12192000" cy="986366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A6F78059-7A45-436B-B5EC-4C9861286D7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194435" y="6322068"/>
            <a:ext cx="1063844" cy="331705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337187"/>
            <a:ext cx="10031999" cy="11897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930874"/>
            <a:ext cx="10031999" cy="2699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1, bullet</a:t>
            </a:r>
            <a:endParaRPr lang="da-DK" dirty="0"/>
          </a:p>
          <a:p>
            <a:pPr lvl="1"/>
            <a:r>
              <a:rPr lang="da-DK" noProof="0" dirty="0"/>
              <a:t>Niveau 2</a:t>
            </a:r>
            <a:endParaRPr lang="da-DK" dirty="0"/>
          </a:p>
          <a:p>
            <a:pPr lvl="2"/>
            <a:r>
              <a:rPr lang="da-DK" noProof="0" dirty="0"/>
              <a:t>Niveau 3</a:t>
            </a:r>
            <a:endParaRPr lang="da-DK" dirty="0"/>
          </a:p>
          <a:p>
            <a:pPr lvl="3"/>
            <a:r>
              <a:rPr lang="da-DK" noProof="0" dirty="0"/>
              <a:t>Niveau 4, kursiv</a:t>
            </a:r>
            <a:endParaRPr lang="da-DK" dirty="0"/>
          </a:p>
          <a:p>
            <a:pPr lvl="4"/>
            <a:r>
              <a:rPr lang="da-DK" noProof="0" dirty="0"/>
              <a:t>Niveau 5, Overskrift</a:t>
            </a:r>
            <a:endParaRPr lang="da-DK" dirty="0"/>
          </a:p>
          <a:p>
            <a:pPr lvl="5"/>
            <a:r>
              <a:rPr lang="da-DK" noProof="0" dirty="0"/>
              <a:t>Niveau 6, Brødtekst</a:t>
            </a:r>
            <a:endParaRPr lang="da-DK" dirty="0"/>
          </a:p>
          <a:p>
            <a:pPr lvl="6"/>
            <a:r>
              <a:rPr lang="da-DK" noProof="0" dirty="0"/>
              <a:t>Niveau 7, Rapport bullet</a:t>
            </a:r>
            <a:endParaRPr lang="da-DK" dirty="0"/>
          </a:p>
          <a:p>
            <a:pPr lvl="7"/>
            <a:r>
              <a:rPr lang="da-DK" noProof="0" dirty="0"/>
              <a:t>Niveau 8, Rapport overskrift</a:t>
            </a:r>
            <a:endParaRPr lang="da-DK" dirty="0"/>
          </a:p>
          <a:p>
            <a:pPr lvl="8"/>
            <a:r>
              <a:rPr lang="da-DK" noProof="0" dirty="0"/>
              <a:t>Niveau 9; Rapport brødtekst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999" y="6407955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989" y="6407955"/>
            <a:ext cx="67158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fld id="{F04E0320-4C6E-4126-92A5-A266F2F4E839}" type="datetime6">
              <a:rPr lang="da-DK" smtClean="0"/>
              <a:t>16.5.2023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8640" y="6407955"/>
            <a:ext cx="160710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99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06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hf hdr="0" ftr="0" dt="0"/>
  <p:txStyles>
    <p:titleStyle>
      <a:lvl1pPr algn="l" defTabSz="913486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02718F"/>
          </a:solidFill>
          <a:latin typeface="+mj-lt"/>
          <a:ea typeface="+mj-ea"/>
          <a:cs typeface="+mj-cs"/>
        </a:defRPr>
      </a:lvl1pPr>
    </p:titleStyle>
    <p:bodyStyle>
      <a:lvl1pPr marL="251748" indent="-251748" algn="l" defTabSz="913486" rtl="0" eaLnBrk="1" latinLnBrk="0" hangingPunct="1">
        <a:lnSpc>
          <a:spcPct val="105000"/>
        </a:lnSpc>
        <a:spcBef>
          <a:spcPts val="200"/>
        </a:spcBef>
        <a:spcAft>
          <a:spcPts val="6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3496" indent="-251748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5244" indent="-251748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98" b="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" indent="-17145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3486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0">
          <p15:clr>
            <a:srgbClr val="F26B43"/>
          </p15:clr>
        </p15:guide>
        <p15:guide id="2" pos="6999">
          <p15:clr>
            <a:srgbClr val="F26B43"/>
          </p15:clr>
        </p15:guide>
        <p15:guide id="6" orient="horz" pos="35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24" Type="http://schemas.openxmlformats.org/officeDocument/2006/relationships/image" Target="../media/image55.sv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6" Type="http://schemas.openxmlformats.org/officeDocument/2006/relationships/image" Target="../media/image6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7986384-BFAD-4C47-8FCE-319438511C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7C2B94C-F57C-44FA-B3A5-24421082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solidFill>
                  <a:schemeClr val="accent5"/>
                </a:solidFill>
              </a:rPr>
              <a:t>Innovation af velfærds-teknologi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1ADA67D1-EDAF-48AD-A8E4-066E5F872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sz="1600" dirty="0">
                <a:latin typeface="+mj-lt"/>
              </a:rPr>
              <a:t>Handicaprådet </a:t>
            </a:r>
          </a:p>
          <a:p>
            <a:r>
              <a:rPr lang="da-DK" sz="1600" dirty="0">
                <a:latin typeface="+mj-lt"/>
              </a:rPr>
              <a:t>8. juni 2023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57F207D3-C93D-470D-B01A-21D22F32F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Innovation af velfærdsteknologiske løsninger – om Furesø Kommunes tilgang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Hvor bringer teknologien os hen?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Udfordringer, muligheder og dilemmaer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50F8A3C-CF2C-4CCB-961E-683C71E4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85" y="4927217"/>
            <a:ext cx="1320772" cy="704412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98AF65CF-4E21-4113-B0A4-341A9DAE6B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0857549" y="4494591"/>
            <a:ext cx="1063844" cy="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63CFA39C-F609-40BD-88D3-65D67339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79" y="3869038"/>
            <a:ext cx="3024000" cy="2699209"/>
          </a:xfrm>
        </p:spPr>
        <p:txBody>
          <a:bodyPr/>
          <a:lstStyle/>
          <a:p>
            <a:r>
              <a:rPr lang="da-DK" sz="1800" dirty="0"/>
              <a:t>Bedre service</a:t>
            </a:r>
          </a:p>
          <a:p>
            <a:r>
              <a:rPr lang="da-DK" sz="1800" dirty="0"/>
              <a:t>Selvhjælp / frihed</a:t>
            </a:r>
          </a:p>
          <a:p>
            <a:r>
              <a:rPr lang="da-DK" sz="1800" dirty="0"/>
              <a:t>Tidsbesparende</a:t>
            </a:r>
          </a:p>
          <a:p>
            <a:r>
              <a:rPr lang="da-DK" sz="1800" dirty="0"/>
              <a:t>Individuel tilpasning</a:t>
            </a:r>
          </a:p>
          <a:p>
            <a:endParaRPr lang="da-DK" sz="18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67280746-26BE-477D-9BAA-60E75E644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1697" y="3869039"/>
            <a:ext cx="3024000" cy="2699208"/>
          </a:xfrm>
        </p:spPr>
        <p:txBody>
          <a:bodyPr/>
          <a:lstStyle/>
          <a:p>
            <a:r>
              <a:rPr lang="da-DK" sz="1800" dirty="0"/>
              <a:t>Lige adgang for alle?</a:t>
            </a:r>
          </a:p>
          <a:p>
            <a:r>
              <a:rPr lang="da-DK" sz="1800" dirty="0"/>
              <a:t>On </a:t>
            </a:r>
            <a:r>
              <a:rPr lang="da-DK" sz="1800" dirty="0" err="1"/>
              <a:t>size</a:t>
            </a:r>
            <a:r>
              <a:rPr lang="da-DK" sz="1800" dirty="0"/>
              <a:t> </a:t>
            </a:r>
            <a:r>
              <a:rPr lang="da-DK" sz="1800" dirty="0" err="1"/>
              <a:t>does</a:t>
            </a:r>
            <a:r>
              <a:rPr lang="da-DK" sz="1800" dirty="0"/>
              <a:t> not fit all</a:t>
            </a:r>
          </a:p>
          <a:p>
            <a:r>
              <a:rPr lang="da-DK" sz="1800" dirty="0"/>
              <a:t>Øget kompleksitet og (manglende) overblik</a:t>
            </a:r>
          </a:p>
          <a:p>
            <a:r>
              <a:rPr lang="da-DK" sz="1800" dirty="0"/>
              <a:t>Hvem skal udbyde og understøtte løsningen</a:t>
            </a:r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16A0CBE9-416C-4A8F-BD14-4D7C2DD86B3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1341" y="3876287"/>
            <a:ext cx="3024000" cy="2698401"/>
          </a:xfrm>
        </p:spPr>
        <p:txBody>
          <a:bodyPr/>
          <a:lstStyle/>
          <a:p>
            <a:r>
              <a:rPr lang="da-DK" sz="1800" dirty="0"/>
              <a:t>Økonomi og finansiering</a:t>
            </a:r>
          </a:p>
          <a:p>
            <a:r>
              <a:rPr lang="da-DK" sz="1800" dirty="0"/>
              <a:t>Kompetencer og teknologiforståelse</a:t>
            </a:r>
          </a:p>
          <a:p>
            <a:r>
              <a:rPr lang="da-DK" sz="1800" dirty="0"/>
              <a:t>Sikkerhed og GDPR</a:t>
            </a:r>
          </a:p>
          <a:p>
            <a:r>
              <a:rPr lang="da-DK" sz="1800" dirty="0"/>
              <a:t>Brug af data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DDAA16-EDCD-4453-B967-2C83418C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126" y="6601600"/>
            <a:ext cx="39492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8BF10-C73C-4B7B-9198-9D4D68508E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078" y="2356379"/>
            <a:ext cx="10033000" cy="593558"/>
          </a:xfrm>
        </p:spPr>
        <p:txBody>
          <a:bodyPr/>
          <a:lstStyle/>
          <a:p>
            <a:br>
              <a:rPr lang="da-DK" dirty="0"/>
            </a:br>
            <a:r>
              <a:rPr lang="da-DK" sz="4400" dirty="0"/>
              <a:t>Hvor bringer teknologien os hen?</a:t>
            </a:r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192BCE1-F94F-4BA0-B0B4-7A9EA4FF0977}"/>
              </a:ext>
            </a:extLst>
          </p:cNvPr>
          <p:cNvSpPr txBox="1"/>
          <p:nvPr/>
        </p:nvSpPr>
        <p:spPr>
          <a:xfrm>
            <a:off x="619952" y="3333259"/>
            <a:ext cx="195887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800" b="1" dirty="0"/>
              <a:t>Muligheder: </a:t>
            </a:r>
          </a:p>
          <a:p>
            <a:pPr algn="l"/>
            <a:endParaRPr lang="da-DK" sz="2000" dirty="0" err="1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22D2171-AAA8-4B58-9EDE-296D53468EF7}"/>
              </a:ext>
            </a:extLst>
          </p:cNvPr>
          <p:cNvSpPr txBox="1"/>
          <p:nvPr/>
        </p:nvSpPr>
        <p:spPr>
          <a:xfrm>
            <a:off x="8321697" y="3277213"/>
            <a:ext cx="198291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800" b="1" dirty="0"/>
              <a:t>Dilemmaer :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FB983DA-C6A9-4A7F-87C8-E8FD80C20110}"/>
              </a:ext>
            </a:extLst>
          </p:cNvPr>
          <p:cNvSpPr txBox="1"/>
          <p:nvPr/>
        </p:nvSpPr>
        <p:spPr>
          <a:xfrm>
            <a:off x="4151341" y="3324019"/>
            <a:ext cx="22377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800" b="1" dirty="0"/>
              <a:t>Udfordringer: </a:t>
            </a:r>
          </a:p>
          <a:p>
            <a:pPr algn="l"/>
            <a:endParaRPr lang="da-DK" sz="2000" dirty="0" err="1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6DE6B64B-3064-41B4-8BEF-7AD9AEE97C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Pladsholder til billede 4">
            <a:extLst>
              <a:ext uri="{FF2B5EF4-FFF2-40B4-BE49-F238E27FC236}">
                <a16:creationId xmlns:a16="http://schemas.microsoft.com/office/drawing/2014/main" id="{A1C84877-AD10-4FA2-A2FA-5F9A2028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" t="29775" r="13" b="42799"/>
          <a:stretch/>
        </p:blipFill>
        <p:spPr>
          <a:xfrm>
            <a:off x="-1588" y="-166365"/>
            <a:ext cx="12193588" cy="200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2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6473" y="364007"/>
            <a:ext cx="10990625" cy="701210"/>
          </a:xfrm>
        </p:spPr>
        <p:txBody>
          <a:bodyPr/>
          <a:lstStyle/>
          <a:p>
            <a:r>
              <a:rPr lang="da-DK" dirty="0"/>
              <a:t>Tilgangen i Furesø Kommune</a:t>
            </a:r>
          </a:p>
        </p:txBody>
      </p:sp>
      <p:sp>
        <p:nvSpPr>
          <p:cNvPr id="2" name="Ligebenet trekant 1">
            <a:extLst>
              <a:ext uri="{FF2B5EF4-FFF2-40B4-BE49-F238E27FC236}">
                <a16:creationId xmlns:a16="http://schemas.microsoft.com/office/drawing/2014/main" id="{3AC35316-F0C1-4FE2-8CF2-6657909B17D1}"/>
              </a:ext>
            </a:extLst>
          </p:cNvPr>
          <p:cNvSpPr/>
          <p:nvPr/>
        </p:nvSpPr>
        <p:spPr bwMode="auto">
          <a:xfrm>
            <a:off x="3858186" y="1849002"/>
            <a:ext cx="4362761" cy="25241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45" tIns="45672" rIns="91345" bIns="45672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998" b="1" dirty="0">
                <a:solidFill>
                  <a:schemeClr val="bg1"/>
                </a:solidFill>
              </a:rPr>
              <a:t>Innovationskraft</a:t>
            </a:r>
            <a:endParaRPr lang="da-DK" sz="2398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262E755-7064-494C-8BFD-194F6E4654D2}"/>
              </a:ext>
            </a:extLst>
          </p:cNvPr>
          <p:cNvSpPr txBox="1"/>
          <p:nvPr/>
        </p:nvSpPr>
        <p:spPr>
          <a:xfrm>
            <a:off x="5020703" y="4368123"/>
            <a:ext cx="1895417" cy="27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98" dirty="0"/>
              <a:t>Kompetencer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39EFE8F-61A5-4511-B0CE-502BB2037B34}"/>
              </a:ext>
            </a:extLst>
          </p:cNvPr>
          <p:cNvSpPr txBox="1"/>
          <p:nvPr/>
        </p:nvSpPr>
        <p:spPr>
          <a:xfrm rot="18795473">
            <a:off x="4083158" y="2599222"/>
            <a:ext cx="1596006" cy="27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98" dirty="0"/>
              <a:t>Partnerskab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21B8F2F-B2CF-4318-8199-5BF56F8ADF73}"/>
              </a:ext>
            </a:extLst>
          </p:cNvPr>
          <p:cNvSpPr txBox="1"/>
          <p:nvPr/>
        </p:nvSpPr>
        <p:spPr>
          <a:xfrm rot="2910841">
            <a:off x="6277222" y="2593897"/>
            <a:ext cx="1596006" cy="27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98" dirty="0"/>
              <a:t>Teknologi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AD97A31-E050-4650-9D70-13485BBC9D8F}"/>
              </a:ext>
            </a:extLst>
          </p:cNvPr>
          <p:cNvSpPr txBox="1"/>
          <p:nvPr/>
        </p:nvSpPr>
        <p:spPr>
          <a:xfrm>
            <a:off x="568735" y="1849002"/>
            <a:ext cx="3077865" cy="55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98" b="1" dirty="0"/>
              <a:t>Offentlig–Privat samarbejder</a:t>
            </a:r>
          </a:p>
          <a:p>
            <a:pPr algn="ctr"/>
            <a:r>
              <a:rPr lang="da-DK" sz="1798" b="1" dirty="0"/>
              <a:t>Innovationspartnerskaber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F2E7EF0-04B3-48E2-B2CB-E9DE460D9530}"/>
              </a:ext>
            </a:extLst>
          </p:cNvPr>
          <p:cNvSpPr txBox="1"/>
          <p:nvPr/>
        </p:nvSpPr>
        <p:spPr>
          <a:xfrm>
            <a:off x="4138474" y="5813468"/>
            <a:ext cx="35199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b="1" dirty="0"/>
              <a:t>Fundamentet: </a:t>
            </a:r>
            <a:br>
              <a:rPr lang="da-DK" sz="1200" b="1" dirty="0"/>
            </a:br>
            <a:r>
              <a:rPr lang="da-DK" sz="1200" b="1" dirty="0"/>
              <a:t>innovation, teknologiforståelse og samarbejde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9017BE2-31CD-48AC-BFFC-BB516029295C}"/>
              </a:ext>
            </a:extLst>
          </p:cNvPr>
          <p:cNvSpPr txBox="1"/>
          <p:nvPr/>
        </p:nvSpPr>
        <p:spPr>
          <a:xfrm>
            <a:off x="8284477" y="1795963"/>
            <a:ext cx="3404008" cy="55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798" b="1" dirty="0"/>
              <a:t>Teknologipartnerskab og </a:t>
            </a:r>
          </a:p>
          <a:p>
            <a:pPr algn="ctr"/>
            <a:r>
              <a:rPr lang="da-DK" sz="1798" b="1" dirty="0"/>
              <a:t>test af kendt teknologi</a:t>
            </a:r>
          </a:p>
        </p:txBody>
      </p:sp>
      <p:pic>
        <p:nvPicPr>
          <p:cNvPr id="6" name="Grafik 5" descr="Fabrik med massiv udfyldning">
            <a:extLst>
              <a:ext uri="{FF2B5EF4-FFF2-40B4-BE49-F238E27FC236}">
                <a16:creationId xmlns:a16="http://schemas.microsoft.com/office/drawing/2014/main" id="{C87D7273-38E1-44F7-8E78-7538B625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466" y="3373215"/>
            <a:ext cx="555400" cy="555400"/>
          </a:xfrm>
          <a:prstGeom prst="rect">
            <a:avLst/>
          </a:prstGeom>
        </p:spPr>
      </p:pic>
      <p:pic>
        <p:nvPicPr>
          <p:cNvPr id="11" name="Grafik 10" descr="Professor kvinde med massiv udfyldning">
            <a:extLst>
              <a:ext uri="{FF2B5EF4-FFF2-40B4-BE49-F238E27FC236}">
                <a16:creationId xmlns:a16="http://schemas.microsoft.com/office/drawing/2014/main" id="{567F37BA-A9E8-4210-BA7B-0CBC98CC3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9204" y="3354771"/>
            <a:ext cx="411458" cy="411458"/>
          </a:xfrm>
          <a:prstGeom prst="rect">
            <a:avLst/>
          </a:prstGeom>
        </p:spPr>
      </p:pic>
      <p:pic>
        <p:nvPicPr>
          <p:cNvPr id="13" name="Grafik 12" descr="Produktion kontur">
            <a:extLst>
              <a:ext uri="{FF2B5EF4-FFF2-40B4-BE49-F238E27FC236}">
                <a16:creationId xmlns:a16="http://schemas.microsoft.com/office/drawing/2014/main" id="{E7E0FB17-67E5-4DFC-8C3A-9E67D8B60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360" y="3407054"/>
            <a:ext cx="555400" cy="5554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DBD5AC4-A6C7-4C31-9BC8-9A85D015C3AD}"/>
              </a:ext>
            </a:extLst>
          </p:cNvPr>
          <p:cNvSpPr txBox="1"/>
          <p:nvPr/>
        </p:nvSpPr>
        <p:spPr>
          <a:xfrm>
            <a:off x="780607" y="3949333"/>
            <a:ext cx="555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Erhverv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7FC86F7-37EA-446A-8A84-0C1CCD9EA366}"/>
              </a:ext>
            </a:extLst>
          </p:cNvPr>
          <p:cNvSpPr txBox="1"/>
          <p:nvPr/>
        </p:nvSpPr>
        <p:spPr>
          <a:xfrm>
            <a:off x="2234845" y="3783131"/>
            <a:ext cx="10881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Videns-institutioner</a:t>
            </a:r>
          </a:p>
        </p:txBody>
      </p:sp>
      <p:pic>
        <p:nvPicPr>
          <p:cNvPr id="21" name="Grafik 20" descr="Skolebygning kontur">
            <a:extLst>
              <a:ext uri="{FF2B5EF4-FFF2-40B4-BE49-F238E27FC236}">
                <a16:creationId xmlns:a16="http://schemas.microsoft.com/office/drawing/2014/main" id="{6CF055DA-F7AC-44AA-89CB-F460C6B8A6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7095" y="2655173"/>
            <a:ext cx="672210" cy="672210"/>
          </a:xfrm>
          <a:prstGeom prst="rect">
            <a:avLst/>
          </a:prstGeom>
        </p:spPr>
      </p:pic>
      <p:pic>
        <p:nvPicPr>
          <p:cNvPr id="23" name="Grafik 22" descr="Mikroskop med massiv udfyldning">
            <a:extLst>
              <a:ext uri="{FF2B5EF4-FFF2-40B4-BE49-F238E27FC236}">
                <a16:creationId xmlns:a16="http://schemas.microsoft.com/office/drawing/2014/main" id="{6499A98F-4C5F-40F4-9EA5-2BB26DA9E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99510" y="3456199"/>
            <a:ext cx="299106" cy="299106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DB0DDEED-2325-4750-AC84-5D59D3812AC0}"/>
              </a:ext>
            </a:extLst>
          </p:cNvPr>
          <p:cNvSpPr txBox="1"/>
          <p:nvPr/>
        </p:nvSpPr>
        <p:spPr>
          <a:xfrm>
            <a:off x="1560421" y="3270530"/>
            <a:ext cx="8133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Kommuner</a:t>
            </a:r>
          </a:p>
        </p:txBody>
      </p:sp>
      <p:pic>
        <p:nvPicPr>
          <p:cNvPr id="38" name="Grafik 37" descr="Gruppebrainstorm kontur">
            <a:extLst>
              <a:ext uri="{FF2B5EF4-FFF2-40B4-BE49-F238E27FC236}">
                <a16:creationId xmlns:a16="http://schemas.microsoft.com/office/drawing/2014/main" id="{75C5B84D-FD43-434F-A422-DB633E6597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91558" y="5054098"/>
            <a:ext cx="813826" cy="813826"/>
          </a:xfrm>
          <a:prstGeom prst="rect">
            <a:avLst/>
          </a:prstGeom>
        </p:spPr>
      </p:pic>
      <p:pic>
        <p:nvPicPr>
          <p:cNvPr id="40" name="Grafik 39" descr="Robot kontur">
            <a:extLst>
              <a:ext uri="{FF2B5EF4-FFF2-40B4-BE49-F238E27FC236}">
                <a16:creationId xmlns:a16="http://schemas.microsoft.com/office/drawing/2014/main" id="{8569F267-82D2-4D52-A6D8-C861D12F4B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05803" y="3829642"/>
            <a:ext cx="628573" cy="628573"/>
          </a:xfrm>
          <a:prstGeom prst="rect">
            <a:avLst/>
          </a:prstGeom>
        </p:spPr>
      </p:pic>
      <p:pic>
        <p:nvPicPr>
          <p:cNvPr id="42" name="Grafik 41" descr="Hovedtelefoner til Virtual Reality med massiv udfyldning">
            <a:extLst>
              <a:ext uri="{FF2B5EF4-FFF2-40B4-BE49-F238E27FC236}">
                <a16:creationId xmlns:a16="http://schemas.microsoft.com/office/drawing/2014/main" id="{CDD8B60B-D32D-45F7-85B1-55C43D45F8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68519" y="3433451"/>
            <a:ext cx="628573" cy="628573"/>
          </a:xfrm>
          <a:prstGeom prst="rect">
            <a:avLst/>
          </a:prstGeom>
        </p:spPr>
      </p:pic>
      <p:pic>
        <p:nvPicPr>
          <p:cNvPr id="44" name="Grafik 43" descr="Onlinemøde kontur">
            <a:extLst>
              <a:ext uri="{FF2B5EF4-FFF2-40B4-BE49-F238E27FC236}">
                <a16:creationId xmlns:a16="http://schemas.microsoft.com/office/drawing/2014/main" id="{1A3BD519-F185-423C-8108-462139BB8B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64793" y="2877105"/>
            <a:ext cx="628573" cy="628573"/>
          </a:xfrm>
          <a:prstGeom prst="rect">
            <a:avLst/>
          </a:prstGeom>
        </p:spPr>
      </p:pic>
      <p:pic>
        <p:nvPicPr>
          <p:cNvPr id="48" name="Grafik 47" descr="Selfie med massiv udfyldning">
            <a:extLst>
              <a:ext uri="{FF2B5EF4-FFF2-40B4-BE49-F238E27FC236}">
                <a16:creationId xmlns:a16="http://schemas.microsoft.com/office/drawing/2014/main" id="{6DD5A7C9-B2CE-4380-9617-67185C6009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357908" y="3346487"/>
            <a:ext cx="628573" cy="628573"/>
          </a:xfrm>
          <a:prstGeom prst="rect">
            <a:avLst/>
          </a:prstGeom>
        </p:spPr>
      </p:pic>
      <p:pic>
        <p:nvPicPr>
          <p:cNvPr id="50" name="Grafik 49" descr="Gruppe kontur">
            <a:extLst>
              <a:ext uri="{FF2B5EF4-FFF2-40B4-BE49-F238E27FC236}">
                <a16:creationId xmlns:a16="http://schemas.microsoft.com/office/drawing/2014/main" id="{15590469-4F05-4F4F-ACFB-3F75F47646F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458254" y="3928615"/>
            <a:ext cx="621055" cy="621055"/>
          </a:xfrm>
          <a:prstGeom prst="rect">
            <a:avLst/>
          </a:prstGeom>
        </p:spPr>
      </p:pic>
      <p:sp>
        <p:nvSpPr>
          <p:cNvPr id="51" name="Tekstfelt 50">
            <a:extLst>
              <a:ext uri="{FF2B5EF4-FFF2-40B4-BE49-F238E27FC236}">
                <a16:creationId xmlns:a16="http://schemas.microsoft.com/office/drawing/2014/main" id="{7E8D6293-5A28-4EAA-B938-94BEA9EF6814}"/>
              </a:ext>
            </a:extLst>
          </p:cNvPr>
          <p:cNvSpPr txBox="1"/>
          <p:nvPr/>
        </p:nvSpPr>
        <p:spPr>
          <a:xfrm>
            <a:off x="1009334" y="4500410"/>
            <a:ext cx="16035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b="1" dirty="0"/>
              <a:t>Civilsamfundet </a:t>
            </a:r>
            <a:br>
              <a:rPr lang="da-DK" sz="1200" b="1" dirty="0"/>
            </a:br>
            <a:r>
              <a:rPr lang="da-DK" sz="1200" b="1" dirty="0"/>
              <a:t>– organisationer og foreninger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FD58A64-D2A0-4116-B444-98F01731E88F}"/>
              </a:ext>
            </a:extLst>
          </p:cNvPr>
          <p:cNvSpPr txBox="1"/>
          <p:nvPr/>
        </p:nvSpPr>
        <p:spPr>
          <a:xfrm>
            <a:off x="9367009" y="4531697"/>
            <a:ext cx="1852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b="1" dirty="0"/>
              <a:t>Indkøbe, afprøve og </a:t>
            </a:r>
          </a:p>
          <a:p>
            <a:pPr algn="ctr"/>
            <a:r>
              <a:rPr lang="da-DK" sz="1200" b="1" dirty="0"/>
              <a:t>implementere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1141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  <p:bldP spid="15" grpId="0"/>
      <p:bldP spid="19" grpId="0"/>
      <p:bldP spid="24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5F624-C8D9-4C72-AE9F-902A63A298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ssista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ssistant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C04DA5-BF9E-4DB5-B9F5-955B26DB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244" y="944396"/>
            <a:ext cx="5787794" cy="1967143"/>
          </a:xfrm>
        </p:spPr>
        <p:txBody>
          <a:bodyPr anchor="t"/>
          <a:lstStyle/>
          <a:p>
            <a:pPr algn="ctr"/>
            <a:r>
              <a:rPr lang="da-DK" sz="3800" dirty="0"/>
              <a:t>Life Science </a:t>
            </a:r>
            <a:br>
              <a:rPr lang="da-DK" sz="3800" dirty="0"/>
            </a:br>
            <a:r>
              <a:rPr lang="da-DK" sz="3800" dirty="0"/>
              <a:t>Living Lab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426C6C-C7E8-4397-894A-12227F9FC6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1237" y="1986030"/>
            <a:ext cx="3444866" cy="2167900"/>
          </a:xfrm>
        </p:spPr>
        <p:txBody>
          <a:bodyPr/>
          <a:lstStyle/>
          <a:p>
            <a:r>
              <a:rPr lang="da-DK" sz="3200" b="1" dirty="0"/>
              <a:t>Efterspørgsel fra kommuner</a:t>
            </a:r>
          </a:p>
          <a:p>
            <a:r>
              <a:rPr lang="da-DK" sz="2000" dirty="0"/>
              <a:t>Vi har brug for virksomhederne til at finde de gode løsninger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1A426C6C-C7E8-4397-894A-12227F9FC6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25899" y="1668413"/>
            <a:ext cx="3444866" cy="2093962"/>
          </a:xfrm>
        </p:spPr>
        <p:txBody>
          <a:bodyPr/>
          <a:lstStyle/>
          <a:p>
            <a:r>
              <a:rPr lang="da-DK" sz="3200" b="1" dirty="0"/>
              <a:t>Udbud fra virksomheder</a:t>
            </a:r>
          </a:p>
          <a:p>
            <a:r>
              <a:rPr lang="da-DK" sz="2000" dirty="0"/>
              <a:t>Virksomheder har brug for kommunerne til at afprøve produkter og teknolog til videre salg og skalering</a:t>
            </a:r>
          </a:p>
        </p:txBody>
      </p:sp>
      <p:sp>
        <p:nvSpPr>
          <p:cNvPr id="3" name="Højre-venstrepil 2"/>
          <p:cNvSpPr/>
          <p:nvPr/>
        </p:nvSpPr>
        <p:spPr>
          <a:xfrm>
            <a:off x="4610100" y="3019425"/>
            <a:ext cx="2438892" cy="742950"/>
          </a:xfrm>
          <a:prstGeom prst="leftRightArrow">
            <a:avLst>
              <a:gd name="adj1" fmla="val 23077"/>
              <a:gd name="adj2" fmla="val 448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/>
              <a:ea typeface="+mn-ea"/>
              <a:cs typeface="+mn-c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10635" y="4321058"/>
            <a:ext cx="2719039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3F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+mn-cs"/>
              </a:rPr>
              <a:t>”Der er brug for et hjemmemarked”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+mn-cs"/>
              </a:rPr>
              <a:t>Life Science Summit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+mn-cs"/>
              </a:rPr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6888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8EDB0-3833-444E-9795-0A71F15D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63" y="936593"/>
            <a:ext cx="7628569" cy="1189703"/>
          </a:xfrm>
        </p:spPr>
        <p:txBody>
          <a:bodyPr anchor="ctr"/>
          <a:lstStyle/>
          <a:p>
            <a:r>
              <a:rPr lang="da-DK" dirty="0"/>
              <a:t>Kommunale sundheds- og velfærdsudfordringer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C06A2A-84E0-4323-B97C-04E91748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662" y="2530280"/>
            <a:ext cx="9762171" cy="2699209"/>
          </a:xfrm>
        </p:spPr>
        <p:txBody>
          <a:bodyPr/>
          <a:lstStyle/>
          <a:p>
            <a:r>
              <a:rPr lang="da-DK" sz="2000" dirty="0"/>
              <a:t>Stor demografisk udfordring frem mod 2030</a:t>
            </a:r>
          </a:p>
          <a:p>
            <a:r>
              <a:rPr lang="da-DK" sz="2000" dirty="0"/>
              <a:t>Færre hænder til flere udfordringer</a:t>
            </a:r>
          </a:p>
          <a:p>
            <a:r>
              <a:rPr lang="da-DK" sz="2000" dirty="0"/>
              <a:t>Flere børn / unge / voksne med diagnoser, særlige behov </a:t>
            </a:r>
            <a:br>
              <a:rPr lang="da-DK" sz="2000" dirty="0"/>
            </a:br>
            <a:r>
              <a:rPr lang="da-DK" sz="2000" dirty="0"/>
              <a:t>og som er psykisk sårbare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sz="2000" dirty="0"/>
              <a:t>Samlet giver det:</a:t>
            </a:r>
          </a:p>
          <a:p>
            <a:r>
              <a:rPr lang="da-DK" sz="2000" dirty="0"/>
              <a:t>Flere udgifter til sundhed og velfærd </a:t>
            </a:r>
          </a:p>
          <a:p>
            <a:r>
              <a:rPr lang="da-DK" sz="2000" dirty="0"/>
              <a:t>Mere end 25% af samlede sundhedsudgifter er kommunale (44 mia. kr. i 2019)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CC963B-95EC-4AE6-A814-382B0BD3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ssistant"/>
              <a:ea typeface="+mn-ea"/>
              <a:cs typeface="+mn-c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r="37486"/>
          <a:stretch/>
        </p:blipFill>
        <p:spPr>
          <a:xfrm>
            <a:off x="8869249" y="469120"/>
            <a:ext cx="3322751" cy="56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3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B417E-58CA-1C4F-9065-783398D7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914"/>
          </a:xfrm>
        </p:spPr>
        <p:txBody>
          <a:bodyPr anchor="t"/>
          <a:lstStyle/>
          <a:p>
            <a:r>
              <a:rPr lang="da-DK" dirty="0"/>
              <a:t>Kommunalt living lab – Fra strategi til praksis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52552D-5132-3D42-A0E2-80B0865F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84" y="1211471"/>
            <a:ext cx="4221653" cy="12109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b="1" dirty="0">
                <a:solidFill>
                  <a:schemeClr val="tx2"/>
                </a:solidFill>
                <a:latin typeface="Helvetica" pitchFamily="2" charset="0"/>
              </a:rPr>
              <a:t>Formålet med projektet: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dirty="0">
                <a:solidFill>
                  <a:schemeClr val="tx2"/>
                </a:solidFill>
              </a:rPr>
              <a:t>Gøre det lettere for virksomheder og kommuner at udvikle løsninger sammen (fælles sprog og -forståelse) herunder udvikle en enkel model/fælles aktiviteter med særligt fokus på små- og mellemstore kommuner.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B0F43C0-1E3F-2243-83CB-017CE903F465}"/>
              </a:ext>
            </a:extLst>
          </p:cNvPr>
          <p:cNvSpPr txBox="1">
            <a:spLocks/>
          </p:cNvSpPr>
          <p:nvPr/>
        </p:nvSpPr>
        <p:spPr>
          <a:xfrm>
            <a:off x="1847927" y="3237696"/>
            <a:ext cx="1976006" cy="181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  <a:t>Juni: Behov i ældreplejen</a:t>
            </a:r>
            <a:b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</a:br>
            <a:r>
              <a:rPr lang="da-DK" sz="1300" dirty="0">
                <a:solidFill>
                  <a:srgbClr val="2C6263"/>
                </a:solidFill>
              </a:rPr>
              <a:t>Workshop for medarbejdere i ældreplejen. Fokus på at vi bliver flere ældre over tid samt færre hænder til at passe og pleje.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2D4616F-B4EE-9E45-9F15-0C7BE5AB54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632" y="5271360"/>
            <a:ext cx="265810" cy="890465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E69ECE9B-99A5-BB42-80F5-B6D2A9CAAE5A}"/>
              </a:ext>
            </a:extLst>
          </p:cNvPr>
          <p:cNvSpPr txBox="1">
            <a:spLocks/>
          </p:cNvSpPr>
          <p:nvPr/>
        </p:nvSpPr>
        <p:spPr>
          <a:xfrm>
            <a:off x="5244702" y="3254250"/>
            <a:ext cx="2150519" cy="181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  <a:t>September: Dialog med partnere</a:t>
            </a:r>
            <a:b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</a:br>
            <a:r>
              <a:rPr lang="da-DK" sz="1300" dirty="0">
                <a:solidFill>
                  <a:srgbClr val="2C6263"/>
                </a:solidFill>
                <a:latin typeface="Helvetica Light" panose="020B0403020202020204"/>
              </a:rPr>
              <a:t>Workshop med </a:t>
            </a:r>
            <a:r>
              <a:rPr lang="da-DK" sz="1300" dirty="0">
                <a:solidFill>
                  <a:srgbClr val="2C6263"/>
                </a:solidFill>
              </a:rPr>
              <a:t>fokus på demensproblematikken på plejehjem. Dialog med virksomheder, vidensinstitutioner og andre kommuner.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70841604-39B9-2D44-B919-BF8EFC2ACDF7}"/>
              </a:ext>
            </a:extLst>
          </p:cNvPr>
          <p:cNvSpPr txBox="1">
            <a:spLocks/>
          </p:cNvSpPr>
          <p:nvPr/>
        </p:nvSpPr>
        <p:spPr>
          <a:xfrm>
            <a:off x="8751231" y="3254250"/>
            <a:ext cx="2150520" cy="181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  <a:t>December: Udvælgelse af 2 OPI-projekter</a:t>
            </a:r>
            <a:b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</a:br>
            <a:r>
              <a:rPr lang="da-DK" sz="1300" dirty="0">
                <a:solidFill>
                  <a:srgbClr val="2C6263"/>
                </a:solidFill>
              </a:rPr>
              <a:t>Tre projekter pitchede deres forslag. To blev udvalgt til opstart i 2023. Det ene om monitorering og det andet om sansestimulering.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7621AEE-F932-4E43-8B39-764AF7C6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41703"/>
            <a:ext cx="793065" cy="65655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0E5137B-4D19-44CE-8082-2A3B97CB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25" y="1282198"/>
            <a:ext cx="732014" cy="816980"/>
          </a:xfrm>
          <a:prstGeom prst="rect">
            <a:avLst/>
          </a:prstGeom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9B25C4E2-40A9-4581-AD10-EF6491CDE628}"/>
              </a:ext>
            </a:extLst>
          </p:cNvPr>
          <p:cNvGrpSpPr/>
          <p:nvPr/>
        </p:nvGrpSpPr>
        <p:grpSpPr>
          <a:xfrm>
            <a:off x="6583910" y="1141406"/>
            <a:ext cx="2532939" cy="1210973"/>
            <a:chOff x="7693148" y="1711637"/>
            <a:chExt cx="3752088" cy="1854522"/>
          </a:xfrm>
        </p:grpSpPr>
        <p:pic>
          <p:nvPicPr>
            <p:cNvPr id="14" name="Picture 10" descr="A picture containing text, electronics, compact disk&#10;&#10;Description automatically generated">
              <a:extLst>
                <a:ext uri="{FF2B5EF4-FFF2-40B4-BE49-F238E27FC236}">
                  <a16:creationId xmlns:a16="http://schemas.microsoft.com/office/drawing/2014/main" id="{D52613E3-6DAB-4455-8298-29002EDB6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3796" y="1711637"/>
              <a:ext cx="1854522" cy="1854522"/>
            </a:xfrm>
            <a:prstGeom prst="rect">
              <a:avLst/>
            </a:prstGeom>
          </p:spPr>
        </p:pic>
        <p:cxnSp>
          <p:nvCxnSpPr>
            <p:cNvPr id="15" name="Lige pilforbindelse 14">
              <a:extLst>
                <a:ext uri="{FF2B5EF4-FFF2-40B4-BE49-F238E27FC236}">
                  <a16:creationId xmlns:a16="http://schemas.microsoft.com/office/drawing/2014/main" id="{369C898A-3AB0-4BB2-A85E-3BC9C641B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8318" y="2638898"/>
              <a:ext cx="387737" cy="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ge pilforbindelse 15">
              <a:extLst>
                <a:ext uri="{FF2B5EF4-FFF2-40B4-BE49-F238E27FC236}">
                  <a16:creationId xmlns:a16="http://schemas.microsoft.com/office/drawing/2014/main" id="{AB58A0F2-EE1C-40D6-9D10-1DA8105443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8160" y="2642619"/>
              <a:ext cx="425637" cy="0"/>
            </a:xfrm>
            <a:prstGeom prst="straightConnector1">
              <a:avLst/>
            </a:prstGeom>
            <a:ln w="12700">
              <a:solidFill>
                <a:srgbClr val="2C626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B405E9A4-16A4-4D03-8546-BDBAE50DAC87}"/>
                </a:ext>
              </a:extLst>
            </p:cNvPr>
            <p:cNvSpPr txBox="1"/>
            <p:nvPr/>
          </p:nvSpPr>
          <p:spPr>
            <a:xfrm>
              <a:off x="10840452" y="2549613"/>
              <a:ext cx="604784" cy="123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800" dirty="0">
                  <a:solidFill>
                    <a:schemeClr val="tx2"/>
                  </a:solidFill>
                </a:rPr>
                <a:t>Indkøb</a:t>
              </a: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218DCA27-083E-4D9F-B754-8FF798399178}"/>
                </a:ext>
              </a:extLst>
            </p:cNvPr>
            <p:cNvSpPr txBox="1"/>
            <p:nvPr/>
          </p:nvSpPr>
          <p:spPr>
            <a:xfrm>
              <a:off x="7693148" y="2549613"/>
              <a:ext cx="755924" cy="123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800" dirty="0">
                  <a:solidFill>
                    <a:schemeClr val="tx2"/>
                  </a:solidFill>
                </a:rPr>
                <a:t>Indkøb </a:t>
              </a:r>
            </a:p>
          </p:txBody>
        </p:sp>
      </p:grp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035FC3F2-BC10-4380-98E0-0A75F6107607}"/>
              </a:ext>
            </a:extLst>
          </p:cNvPr>
          <p:cNvSpPr txBox="1">
            <a:spLocks/>
          </p:cNvSpPr>
          <p:nvPr/>
        </p:nvSpPr>
        <p:spPr>
          <a:xfrm>
            <a:off x="9338736" y="1233570"/>
            <a:ext cx="2015064" cy="910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b="1" dirty="0">
                <a:latin typeface="Helvetica" pitchFamily="2" charset="0"/>
              </a:rPr>
              <a:t>4-faset model testes: 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dirty="0"/>
              <a:t>Behovsafdækning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dirty="0"/>
              <a:t>Match med partnere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dirty="0"/>
              <a:t>Udvikling af løsning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a-DK" dirty="0"/>
              <a:t>Udbrede løsning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26207EB-F8FB-4D16-92C8-E0EC210DCC86}"/>
              </a:ext>
            </a:extLst>
          </p:cNvPr>
          <p:cNvCxnSpPr/>
          <p:nvPr/>
        </p:nvCxnSpPr>
        <p:spPr>
          <a:xfrm>
            <a:off x="838200" y="2965640"/>
            <a:ext cx="10342830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6A8BFB40-817A-4411-9175-4519EEE47E20}"/>
              </a:ext>
            </a:extLst>
          </p:cNvPr>
          <p:cNvCxnSpPr>
            <a:cxnSpLocks/>
          </p:cNvCxnSpPr>
          <p:nvPr/>
        </p:nvCxnSpPr>
        <p:spPr>
          <a:xfrm>
            <a:off x="2627705" y="2956587"/>
            <a:ext cx="0" cy="1759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lede 23">
            <a:extLst>
              <a:ext uri="{FF2B5EF4-FFF2-40B4-BE49-F238E27FC236}">
                <a16:creationId xmlns:a16="http://schemas.microsoft.com/office/drawing/2014/main" id="{2DC5F2C7-BF27-4815-8256-6BECA5C9F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769" y="3332579"/>
            <a:ext cx="987445" cy="807909"/>
          </a:xfrm>
          <a:prstGeom prst="rect">
            <a:avLst/>
          </a:prstGeom>
        </p:spPr>
      </p:pic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04BD0026-8E83-4764-BCEB-ECF5B6E6402B}"/>
              </a:ext>
            </a:extLst>
          </p:cNvPr>
          <p:cNvCxnSpPr>
            <a:cxnSpLocks/>
          </p:cNvCxnSpPr>
          <p:nvPr/>
        </p:nvCxnSpPr>
        <p:spPr>
          <a:xfrm>
            <a:off x="6087638" y="2965640"/>
            <a:ext cx="0" cy="1759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>
            <a:extLst>
              <a:ext uri="{FF2B5EF4-FFF2-40B4-BE49-F238E27FC236}">
                <a16:creationId xmlns:a16="http://schemas.microsoft.com/office/drawing/2014/main" id="{9F01D796-1226-46D6-9AE0-DB4C2FF6E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230" y="3322368"/>
            <a:ext cx="911992" cy="465302"/>
          </a:xfrm>
          <a:prstGeom prst="rect">
            <a:avLst/>
          </a:prstGeom>
        </p:spPr>
      </p:pic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BFCAF19A-6B53-424A-B73C-308BD4B6976F}"/>
              </a:ext>
            </a:extLst>
          </p:cNvPr>
          <p:cNvCxnSpPr>
            <a:cxnSpLocks/>
          </p:cNvCxnSpPr>
          <p:nvPr/>
        </p:nvCxnSpPr>
        <p:spPr>
          <a:xfrm>
            <a:off x="9743729" y="2965640"/>
            <a:ext cx="0" cy="1759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lede 27">
            <a:extLst>
              <a:ext uri="{FF2B5EF4-FFF2-40B4-BE49-F238E27FC236}">
                <a16:creationId xmlns:a16="http://schemas.microsoft.com/office/drawing/2014/main" id="{B8525B54-1CAC-466E-9B86-66BF5B1AF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586" y="5129855"/>
            <a:ext cx="1157357" cy="1125503"/>
          </a:xfrm>
          <a:prstGeom prst="rect">
            <a:avLst/>
          </a:prstGeom>
        </p:spPr>
      </p:pic>
      <p:sp>
        <p:nvSpPr>
          <p:cNvPr id="30" name="Pladsholder til indhold 2">
            <a:extLst>
              <a:ext uri="{FF2B5EF4-FFF2-40B4-BE49-F238E27FC236}">
                <a16:creationId xmlns:a16="http://schemas.microsoft.com/office/drawing/2014/main" id="{879942ED-3D0B-4190-8E61-04F8781E77C8}"/>
              </a:ext>
            </a:extLst>
          </p:cNvPr>
          <p:cNvSpPr txBox="1">
            <a:spLocks/>
          </p:cNvSpPr>
          <p:nvPr/>
        </p:nvSpPr>
        <p:spPr>
          <a:xfrm>
            <a:off x="3220400" y="5183048"/>
            <a:ext cx="4048603" cy="181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  <a:t>Lærings- og vidensopsamling</a:t>
            </a:r>
            <a:b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</a:br>
            <a:r>
              <a:rPr lang="da-DK" sz="1300" dirty="0">
                <a:solidFill>
                  <a:srgbClr val="2C6263"/>
                </a:solidFill>
                <a:latin typeface="Helvetica Light" panose="020B0403020202020204"/>
              </a:rPr>
              <a:t>Siden projektets opstart er foretaget systematisk lærings- og vidensopsamling bl.a. gennem interviews med involverede partnere. Målet er at kunne teste modellen. Endelig model forventes at kunne præsenteres juni 2023.</a:t>
            </a:r>
            <a:endParaRPr lang="da-DK" sz="1300" dirty="0">
              <a:solidFill>
                <a:srgbClr val="2C6263"/>
              </a:solidFill>
            </a:endParaRP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1F5E2388-58D1-4130-925D-E0131C43C642}"/>
              </a:ext>
            </a:extLst>
          </p:cNvPr>
          <p:cNvSpPr txBox="1">
            <a:spLocks/>
          </p:cNvSpPr>
          <p:nvPr/>
        </p:nvSpPr>
        <p:spPr>
          <a:xfrm>
            <a:off x="838200" y="5346010"/>
            <a:ext cx="628461" cy="482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a-DK" b="1" dirty="0">
                <a:latin typeface="Helvetica" pitchFamily="2" charset="0"/>
              </a:rPr>
              <a:t>Det gør vi i 2023:</a:t>
            </a:r>
            <a:endParaRPr lang="da-DK" dirty="0"/>
          </a:p>
        </p:txBody>
      </p:sp>
      <p:sp>
        <p:nvSpPr>
          <p:cNvPr id="32" name="Pladsholder til indhold 2">
            <a:extLst>
              <a:ext uri="{FF2B5EF4-FFF2-40B4-BE49-F238E27FC236}">
                <a16:creationId xmlns:a16="http://schemas.microsoft.com/office/drawing/2014/main" id="{3EB1E6CA-DE53-4489-A444-3227DEB988EF}"/>
              </a:ext>
            </a:extLst>
          </p:cNvPr>
          <p:cNvSpPr txBox="1">
            <a:spLocks/>
          </p:cNvSpPr>
          <p:nvPr/>
        </p:nvSpPr>
        <p:spPr>
          <a:xfrm>
            <a:off x="8423603" y="5183048"/>
            <a:ext cx="3332227" cy="1072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  <a:t>Netværk for kommuner</a:t>
            </a:r>
            <a:br>
              <a:rPr lang="da-DK" sz="1300" b="1" dirty="0">
                <a:solidFill>
                  <a:srgbClr val="2C6263"/>
                </a:solidFill>
                <a:latin typeface="Helvetica" pitchFamily="2" charset="0"/>
              </a:rPr>
            </a:br>
            <a:r>
              <a:rPr lang="da-DK" sz="1300" dirty="0">
                <a:solidFill>
                  <a:srgbClr val="2C6263"/>
                </a:solidFill>
                <a:latin typeface="Helvetica Light" panose="020B0403020202020204"/>
              </a:rPr>
              <a:t>Vinteren 2023 opstartes et netværk for de kommuner, som i fællesskab ønsker at arbejde med behovsafdækning og sparring på OPI-rejsen som kommune.</a:t>
            </a:r>
            <a:endParaRPr lang="da-DK" sz="1300" dirty="0">
              <a:solidFill>
                <a:srgbClr val="2C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491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Et billede, der indeholder træ, udendørs, græs, himmel&#10;&#10;Automatisk genereret beskrivelse">
            <a:extLst>
              <a:ext uri="{FF2B5EF4-FFF2-40B4-BE49-F238E27FC236}">
                <a16:creationId xmlns:a16="http://schemas.microsoft.com/office/drawing/2014/main" id="{0ADC6896-DDA6-40D0-8B50-C9EA5A6DDD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4"/>
          <a:stretch/>
        </p:blipFill>
        <p:spPr>
          <a:xfrm>
            <a:off x="20" y="-26128"/>
            <a:ext cx="12193180" cy="6861600"/>
          </a:xfrm>
          <a:custGeom>
            <a:avLst/>
            <a:gdLst>
              <a:gd name="connsiteX0" fmla="*/ 870044 w 12193200"/>
              <a:gd name="connsiteY0" fmla="*/ 5871915 h 6861600"/>
              <a:gd name="connsiteX1" fmla="*/ 834 w 12193200"/>
              <a:gd name="connsiteY1" fmla="*/ 5970141 h 6861600"/>
              <a:gd name="connsiteX2" fmla="*/ 834 w 12193200"/>
              <a:gd name="connsiteY2" fmla="*/ 5983264 h 6861600"/>
              <a:gd name="connsiteX3" fmla="*/ 801527 w 12193200"/>
              <a:gd name="connsiteY3" fmla="*/ 5883950 h 6861600"/>
              <a:gd name="connsiteX4" fmla="*/ 1219102 w 12193200"/>
              <a:gd name="connsiteY4" fmla="*/ 5901857 h 6861600"/>
              <a:gd name="connsiteX5" fmla="*/ 2825864 w 12193200"/>
              <a:gd name="connsiteY5" fmla="*/ 6134055 h 6861600"/>
              <a:gd name="connsiteX6" fmla="*/ 3160298 w 12193200"/>
              <a:gd name="connsiteY6" fmla="*/ 6190782 h 6861600"/>
              <a:gd name="connsiteX7" fmla="*/ 4897912 w 12193200"/>
              <a:gd name="connsiteY7" fmla="*/ 6490841 h 6861600"/>
              <a:gd name="connsiteX8" fmla="*/ 4902611 w 12193200"/>
              <a:gd name="connsiteY8" fmla="*/ 6491687 h 6861600"/>
              <a:gd name="connsiteX9" fmla="*/ 7142467 w 12193200"/>
              <a:gd name="connsiteY9" fmla="*/ 6857320 h 6861600"/>
              <a:gd name="connsiteX10" fmla="*/ 7241781 w 12193200"/>
              <a:gd name="connsiteY10" fmla="*/ 6857320 h 6861600"/>
              <a:gd name="connsiteX11" fmla="*/ 4904981 w 12193200"/>
              <a:gd name="connsiteY11" fmla="*/ 6479411 h 6861600"/>
              <a:gd name="connsiteX12" fmla="*/ 3162541 w 12193200"/>
              <a:gd name="connsiteY12" fmla="*/ 6178378 h 6861600"/>
              <a:gd name="connsiteX13" fmla="*/ 2837421 w 12193200"/>
              <a:gd name="connsiteY13" fmla="*/ 6123345 h 6861600"/>
              <a:gd name="connsiteX14" fmla="*/ 2828108 w 12193200"/>
              <a:gd name="connsiteY14" fmla="*/ 6121779 h 6861600"/>
              <a:gd name="connsiteX15" fmla="*/ 1221304 w 12193200"/>
              <a:gd name="connsiteY15" fmla="*/ 5889454 h 6861600"/>
              <a:gd name="connsiteX16" fmla="*/ 870044 w 12193200"/>
              <a:gd name="connsiteY16" fmla="*/ 5871915 h 6861600"/>
              <a:gd name="connsiteX17" fmla="*/ 0 w 12193200"/>
              <a:gd name="connsiteY17" fmla="*/ 0 h 6861600"/>
              <a:gd name="connsiteX18" fmla="*/ 12193200 w 12193200"/>
              <a:gd name="connsiteY18" fmla="*/ 0 h 6861600"/>
              <a:gd name="connsiteX19" fmla="*/ 12193200 w 12193200"/>
              <a:gd name="connsiteY19" fmla="*/ 6537681 h 6861600"/>
              <a:gd name="connsiteX20" fmla="*/ 11998070 w 12193200"/>
              <a:gd name="connsiteY20" fmla="*/ 6633962 h 6861600"/>
              <a:gd name="connsiteX21" fmla="*/ 11456402 w 12193200"/>
              <a:gd name="connsiteY21" fmla="*/ 6855245 h 6861600"/>
              <a:gd name="connsiteX22" fmla="*/ 11494502 w 12193200"/>
              <a:gd name="connsiteY22" fmla="*/ 6855245 h 6861600"/>
              <a:gd name="connsiteX23" fmla="*/ 12009590 w 12193200"/>
              <a:gd name="connsiteY23" fmla="*/ 6642100 h 6861600"/>
              <a:gd name="connsiteX24" fmla="*/ 12193200 w 12193200"/>
              <a:gd name="connsiteY24" fmla="*/ 6551566 h 6861600"/>
              <a:gd name="connsiteX25" fmla="*/ 12193200 w 12193200"/>
              <a:gd name="connsiteY25" fmla="*/ 6861600 h 6861600"/>
              <a:gd name="connsiteX26" fmla="*/ 0 w 12193200"/>
              <a:gd name="connsiteY2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3200" h="6861600">
                <a:moveTo>
                  <a:pt x="870044" y="5871915"/>
                </a:moveTo>
                <a:cubicBezTo>
                  <a:pt x="536909" y="5866747"/>
                  <a:pt x="255405" y="5898894"/>
                  <a:pt x="834" y="5970141"/>
                </a:cubicBezTo>
                <a:lnTo>
                  <a:pt x="834" y="5983264"/>
                </a:lnTo>
                <a:cubicBezTo>
                  <a:pt x="237901" y="5916420"/>
                  <a:pt x="497912" y="5883950"/>
                  <a:pt x="801527" y="5883950"/>
                </a:cubicBezTo>
                <a:cubicBezTo>
                  <a:pt x="932125" y="5883950"/>
                  <a:pt x="1070767" y="5889962"/>
                  <a:pt x="1219102" y="5901857"/>
                </a:cubicBezTo>
                <a:cubicBezTo>
                  <a:pt x="1678589" y="5938814"/>
                  <a:pt x="2210253" y="6029281"/>
                  <a:pt x="2825864" y="6134055"/>
                </a:cubicBezTo>
                <a:cubicBezTo>
                  <a:pt x="2933899" y="6152485"/>
                  <a:pt x="3045377" y="6171393"/>
                  <a:pt x="3160298" y="6190782"/>
                </a:cubicBezTo>
                <a:cubicBezTo>
                  <a:pt x="3810919" y="6300044"/>
                  <a:pt x="4388389" y="6401644"/>
                  <a:pt x="4897912" y="6490841"/>
                </a:cubicBezTo>
                <a:lnTo>
                  <a:pt x="4902611" y="6491687"/>
                </a:lnTo>
                <a:cubicBezTo>
                  <a:pt x="5811974" y="6651242"/>
                  <a:pt x="6530243" y="6777268"/>
                  <a:pt x="7142467" y="6857320"/>
                </a:cubicBezTo>
                <a:lnTo>
                  <a:pt x="7241781" y="6857320"/>
                </a:lnTo>
                <a:cubicBezTo>
                  <a:pt x="6610168" y="6778580"/>
                  <a:pt x="5856042" y="6646246"/>
                  <a:pt x="4904981" y="6479411"/>
                </a:cubicBezTo>
                <a:cubicBezTo>
                  <a:pt x="4395330" y="6389960"/>
                  <a:pt x="3817777" y="6288657"/>
                  <a:pt x="3162541" y="6178378"/>
                </a:cubicBezTo>
                <a:cubicBezTo>
                  <a:pt x="3051148" y="6159639"/>
                  <a:pt x="2942775" y="6141294"/>
                  <a:pt x="2837421" y="6123345"/>
                </a:cubicBezTo>
                <a:lnTo>
                  <a:pt x="2828108" y="6121779"/>
                </a:lnTo>
                <a:cubicBezTo>
                  <a:pt x="2212581" y="6017004"/>
                  <a:pt x="1680874" y="5926538"/>
                  <a:pt x="1221304" y="5889454"/>
                </a:cubicBezTo>
                <a:cubicBezTo>
                  <a:pt x="1097871" y="5879506"/>
                  <a:pt x="981089" y="5873637"/>
                  <a:pt x="870044" y="5871915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537681"/>
                </a:lnTo>
                <a:lnTo>
                  <a:pt x="11998070" y="6633962"/>
                </a:lnTo>
                <a:cubicBezTo>
                  <a:pt x="11806739" y="6724666"/>
                  <a:pt x="11629248" y="6797302"/>
                  <a:pt x="11456402" y="6855245"/>
                </a:cubicBezTo>
                <a:lnTo>
                  <a:pt x="11494502" y="6855245"/>
                </a:lnTo>
                <a:cubicBezTo>
                  <a:pt x="11659030" y="6798222"/>
                  <a:pt x="11828750" y="6727936"/>
                  <a:pt x="12009590" y="6642100"/>
                </a:cubicBezTo>
                <a:lnTo>
                  <a:pt x="12193200" y="6551566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noFill/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0476FDA-2A9F-3B21-478A-5BAD6203E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4435" y="6322066"/>
            <a:ext cx="1065600" cy="331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3E029C-5C1A-4B4C-ABFE-745D1FF35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400" y="814690"/>
            <a:ext cx="10033200" cy="1514083"/>
          </a:xfrm>
          <a:solidFill>
            <a:srgbClr val="DEF3E9">
              <a:alpha val="40000"/>
            </a:srgbClr>
          </a:solidFill>
        </p:spPr>
        <p:txBody>
          <a:bodyPr anchor="b">
            <a:normAutofit/>
          </a:bodyPr>
          <a:lstStyle/>
          <a:p>
            <a:r>
              <a:rPr lang="da-DK" dirty="0"/>
              <a:t>Sanseteknologi på Lillevang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1FCACC-6061-427F-9B9A-5E816920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400" y="2581233"/>
            <a:ext cx="10033200" cy="1514084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2191-9D62-4372-8365-C4F5B4BC96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4334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FF9B765-F4A6-4F0B-8358-71AAD0C4D9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78528" y="2018943"/>
            <a:ext cx="4919638" cy="417832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94"/>
              </a:spcAft>
            </a:pPr>
            <a:endParaRPr lang="da-DK" sz="16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da-DK" sz="1600" u="sng" dirty="0">
                <a:cs typeface="Times New Roman" panose="02020603050405020304" pitchFamily="18" charset="0"/>
              </a:rPr>
              <a:t>&gt; 90 procent af beboerne har demens </a:t>
            </a:r>
            <a:r>
              <a:rPr lang="da-DK" sz="1600" dirty="0">
                <a:cs typeface="Times New Roman" panose="02020603050405020304" pitchFamily="18" charset="0"/>
              </a:rPr>
              <a:t>i mild-, moderat- eller svær grad. </a:t>
            </a:r>
          </a:p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da-DK" sz="1600" dirty="0">
                <a:cs typeface="Times New Roman" panose="02020603050405020304" pitchFamily="18" charset="0"/>
              </a:rPr>
              <a:t>Flere har </a:t>
            </a:r>
            <a:r>
              <a:rPr lang="da-DK" sz="1600" u="sng" dirty="0">
                <a:cs typeface="Times New Roman" panose="02020603050405020304" pitchFamily="18" charset="0"/>
              </a:rPr>
              <a:t>andre lidelser og sygdomme </a:t>
            </a:r>
            <a:r>
              <a:rPr lang="da-DK" sz="1600" dirty="0">
                <a:cs typeface="Times New Roman" panose="02020603050405020304" pitchFamily="18" charset="0"/>
              </a:rPr>
              <a:t>end selve demensdiagnosen.</a:t>
            </a:r>
          </a:p>
          <a:p>
            <a:pPr>
              <a:lnSpc>
                <a:spcPct val="107000"/>
              </a:lnSpc>
              <a:spcAft>
                <a:spcPts val="794"/>
              </a:spcAft>
            </a:pPr>
            <a:r>
              <a:rPr lang="da-DK" sz="1600" dirty="0">
                <a:cs typeface="Times New Roman" panose="02020603050405020304" pitchFamily="18" charset="0"/>
              </a:rPr>
              <a:t>Mange af beboerne har også </a:t>
            </a:r>
            <a:r>
              <a:rPr lang="da-DK" sz="1600" u="sng" dirty="0">
                <a:cs typeface="Times New Roman" panose="02020603050405020304" pitchFamily="18" charset="0"/>
              </a:rPr>
              <a:t>psykiatriske problemstillinger </a:t>
            </a:r>
            <a:r>
              <a:rPr lang="da-DK" sz="1600" dirty="0">
                <a:cs typeface="Times New Roman" panose="02020603050405020304" pitchFamily="18" charset="0"/>
              </a:rPr>
              <a:t>og en del har en </a:t>
            </a:r>
            <a:r>
              <a:rPr lang="da-DK" sz="1600" u="sng" dirty="0">
                <a:cs typeface="Times New Roman" panose="02020603050405020304" pitchFamily="18" charset="0"/>
              </a:rPr>
              <a:t>udadreagerende adfærd</a:t>
            </a:r>
            <a:r>
              <a:rPr lang="da-DK" sz="1600" dirty="0">
                <a:cs typeface="Times New Roman" panose="02020603050405020304" pitchFamily="18" charset="0"/>
              </a:rPr>
              <a:t>, som er svær for medarbejderne at håndtere.</a:t>
            </a:r>
            <a:endParaRPr lang="da-DK" sz="16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85D626-CEDF-4424-81F4-5FE13CD2C1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9A33A40-C0D9-4A8A-AA59-08B9FA5E26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9466" y="273925"/>
            <a:ext cx="5748319" cy="1182865"/>
          </a:xfrm>
        </p:spPr>
        <p:txBody>
          <a:bodyPr/>
          <a:lstStyle/>
          <a:p>
            <a:br>
              <a:rPr lang="da-DK" sz="357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357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357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På Lillevang</a:t>
            </a:r>
            <a:br>
              <a:rPr lang="da-DK" sz="3576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3576" dirty="0"/>
          </a:p>
        </p:txBody>
      </p:sp>
      <p:sp>
        <p:nvSpPr>
          <p:cNvPr id="22" name="Titel 6">
            <a:extLst>
              <a:ext uri="{FF2B5EF4-FFF2-40B4-BE49-F238E27FC236}">
                <a16:creationId xmlns:a16="http://schemas.microsoft.com/office/drawing/2014/main" id="{4338C17B-8C57-4277-A96A-9144A81AC45C}"/>
              </a:ext>
            </a:extLst>
          </p:cNvPr>
          <p:cNvSpPr txBox="1">
            <a:spLocks/>
          </p:cNvSpPr>
          <p:nvPr/>
        </p:nvSpPr>
        <p:spPr>
          <a:xfrm>
            <a:off x="497727" y="569287"/>
            <a:ext cx="5748319" cy="1182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165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92" kern="1200">
                <a:solidFill>
                  <a:srgbClr val="02718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357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 nationale demenshandlingsplan </a:t>
            </a:r>
            <a:br>
              <a:rPr lang="da-DK" sz="357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98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2025 - Sundhedsstyrelsen</a:t>
            </a:r>
            <a:endParaRPr lang="da-DK" sz="3576" dirty="0">
              <a:solidFill>
                <a:schemeClr val="bg1"/>
              </a:solidFill>
            </a:endParaRPr>
          </a:p>
        </p:txBody>
      </p:sp>
      <p:pic>
        <p:nvPicPr>
          <p:cNvPr id="33" name="Picture Placeholder 30">
            <a:extLst>
              <a:ext uri="{FF2B5EF4-FFF2-40B4-BE49-F238E27FC236}">
                <a16:creationId xmlns:a16="http://schemas.microsoft.com/office/drawing/2014/main" id="{8D3A6E6A-8F38-4FEE-BE58-572E0B0C8E23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1012" r="34434" b="-2033"/>
          <a:stretch/>
        </p:blipFill>
        <p:spPr>
          <a:xfrm>
            <a:off x="44306" y="142572"/>
            <a:ext cx="6184409" cy="6843338"/>
          </a:xfrm>
        </p:spPr>
      </p:pic>
      <p:sp>
        <p:nvSpPr>
          <p:cNvPr id="34" name="Pladsholder til indhold 8">
            <a:extLst>
              <a:ext uri="{FF2B5EF4-FFF2-40B4-BE49-F238E27FC236}">
                <a16:creationId xmlns:a16="http://schemas.microsoft.com/office/drawing/2014/main" id="{49E8FC4E-A4C4-4021-A1DD-A8E4D8FE8463}"/>
              </a:ext>
            </a:extLst>
          </p:cNvPr>
          <p:cNvSpPr txBox="1">
            <a:spLocks/>
          </p:cNvSpPr>
          <p:nvPr/>
        </p:nvSpPr>
        <p:spPr>
          <a:xfrm>
            <a:off x="-71119" y="7133"/>
            <a:ext cx="6317164" cy="6843735"/>
          </a:xfrm>
          <a:prstGeom prst="rect">
            <a:avLst/>
          </a:prstGeom>
          <a:solidFill>
            <a:srgbClr val="DC6CB2">
              <a:alpha val="78039"/>
            </a:srgbClr>
          </a:solidFill>
        </p:spPr>
        <p:txBody>
          <a:bodyPr vert="horz" lIns="0" tIns="0" rIns="0" bIns="0" rtlCol="0">
            <a:noAutofit/>
          </a:bodyPr>
          <a:lstStyle>
            <a:lvl1pPr marL="251245" indent="-251245" algn="l" defTabSz="911659" rtl="0" eaLnBrk="1" latinLnBrk="0" hangingPunct="1">
              <a:lnSpc>
                <a:spcPct val="105000"/>
              </a:lnSpc>
              <a:spcBef>
                <a:spcPts val="200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 sz="239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89" indent="-251245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3735" indent="-251245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​"/>
              <a:defRPr sz="1594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​"/>
              <a:tabLst/>
              <a:defRPr sz="239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​"/>
              <a:defRPr sz="2396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108" indent="-171108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•"/>
              <a:defRPr sz="1198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​"/>
              <a:defRPr sz="119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1659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98"/>
              </a:spcAft>
              <a:buFont typeface="Arial" panose="020B0604020202020204" pitchFamily="34" charset="0"/>
              <a:buChar char="​"/>
              <a:defRPr sz="1198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794"/>
              </a:spcAft>
            </a:pPr>
            <a:endParaRPr lang="da-DK" sz="2392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2388" dirty="0"/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3BF8D2F4-5B5F-4FE1-AE28-55204E2E3144}"/>
              </a:ext>
            </a:extLst>
          </p:cNvPr>
          <p:cNvSpPr txBox="1"/>
          <p:nvPr/>
        </p:nvSpPr>
        <p:spPr>
          <a:xfrm>
            <a:off x="352655" y="2424285"/>
            <a:ext cx="5288578" cy="2704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609" indent="-284609">
              <a:lnSpc>
                <a:spcPct val="107000"/>
              </a:lnSpc>
              <a:spcBef>
                <a:spcPts val="1196"/>
              </a:spcBef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Danmark skal have 98 </a:t>
            </a:r>
            <a:r>
              <a:rPr lang="da-DK" sz="16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demensvenlige kommuner</a:t>
            </a:r>
          </a:p>
          <a:p>
            <a:pPr marL="284609" indent="-284609">
              <a:lnSpc>
                <a:spcPct val="107000"/>
              </a:lnSpc>
              <a:spcBef>
                <a:spcPts val="1196"/>
              </a:spcBef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Flere mennesker med </a:t>
            </a:r>
            <a:r>
              <a:rPr lang="da-DK" sz="16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demens skal udredes </a:t>
            </a:r>
            <a:r>
              <a:rPr lang="da-DK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 80 procent skal have en specifik diagnose</a:t>
            </a:r>
          </a:p>
          <a:p>
            <a:pPr marL="284609" indent="-284609">
              <a:lnSpc>
                <a:spcPct val="107000"/>
              </a:lnSpc>
              <a:spcBef>
                <a:spcPts val="1196"/>
              </a:spcBef>
              <a:spcAft>
                <a:spcPts val="794"/>
              </a:spcAft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forbedret pleje og behandlingsindsats skal </a:t>
            </a:r>
            <a:r>
              <a:rPr lang="da-DK" sz="16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nedbringe forbruget af antipsykotisk </a:t>
            </a:r>
            <a:r>
              <a:rPr lang="da-DK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medicin blandt   mennesker med demens med 50 procent frem mod år 2025</a:t>
            </a:r>
          </a:p>
          <a:p>
            <a:pPr algn="l"/>
            <a:endParaRPr lang="da-DK" sz="1592" dirty="0" err="1"/>
          </a:p>
        </p:txBody>
      </p:sp>
      <p:sp>
        <p:nvSpPr>
          <p:cNvPr id="39" name="Pladsholder til slidenummer 3">
            <a:extLst>
              <a:ext uri="{FF2B5EF4-FFF2-40B4-BE49-F238E27FC236}">
                <a16:creationId xmlns:a16="http://schemas.microsoft.com/office/drawing/2014/main" id="{6C16C1B8-C8B6-4E8A-96EC-C178380E374E}"/>
              </a:ext>
            </a:extLst>
          </p:cNvPr>
          <p:cNvSpPr txBox="1">
            <a:spLocks/>
          </p:cNvSpPr>
          <p:nvPr/>
        </p:nvSpPr>
        <p:spPr>
          <a:xfrm>
            <a:off x="615485" y="6401596"/>
            <a:ext cx="394098" cy="17962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9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z="893"/>
              <a:pPr/>
              <a:t>7</a:t>
            </a:fld>
            <a:endParaRPr lang="da-DK" sz="893" dirty="0"/>
          </a:p>
        </p:txBody>
      </p:sp>
      <p:sp>
        <p:nvSpPr>
          <p:cNvPr id="40" name="Titel 6">
            <a:extLst>
              <a:ext uri="{FF2B5EF4-FFF2-40B4-BE49-F238E27FC236}">
                <a16:creationId xmlns:a16="http://schemas.microsoft.com/office/drawing/2014/main" id="{660ACB21-E8AE-498D-A2AA-5A06F5BA60B9}"/>
              </a:ext>
            </a:extLst>
          </p:cNvPr>
          <p:cNvSpPr txBox="1">
            <a:spLocks/>
          </p:cNvSpPr>
          <p:nvPr/>
        </p:nvSpPr>
        <p:spPr>
          <a:xfrm>
            <a:off x="448775" y="433527"/>
            <a:ext cx="5748319" cy="1182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165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92" kern="1200">
                <a:solidFill>
                  <a:srgbClr val="02718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576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357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 nationale demenshandlingsplan </a:t>
            </a:r>
            <a:br>
              <a:rPr lang="da-DK" sz="3576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988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2025 - Sundhedsstyrelsen</a:t>
            </a:r>
            <a:endParaRPr lang="da-DK" sz="357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4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A5C19281-9831-4162-9C5C-02786FE67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45" y="2585233"/>
            <a:ext cx="2697190" cy="479067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F44415-80B7-4372-82E4-37D26735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10" name="Billede 9" descr="Et billede, der indeholder indendørs, loft, mur, gulv&#10;&#10;Automatisk genereret beskrivelse">
            <a:extLst>
              <a:ext uri="{FF2B5EF4-FFF2-40B4-BE49-F238E27FC236}">
                <a16:creationId xmlns:a16="http://schemas.microsoft.com/office/drawing/2014/main" id="{342D71F0-DB4D-4331-984E-AE9E4C2AB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92" y="3447180"/>
            <a:ext cx="4495498" cy="2649690"/>
          </a:xfrm>
          <a:prstGeom prst="rect">
            <a:avLst/>
          </a:prstGeom>
        </p:spPr>
      </p:pic>
      <p:pic>
        <p:nvPicPr>
          <p:cNvPr id="12" name="Billede 11" descr="Et billede, der indeholder indendørs, loft, rum/stue/værelse, mur&#10;&#10;Automatisk genereret beskrivelse">
            <a:extLst>
              <a:ext uri="{FF2B5EF4-FFF2-40B4-BE49-F238E27FC236}">
                <a16:creationId xmlns:a16="http://schemas.microsoft.com/office/drawing/2014/main" id="{8D56BEF6-A6E0-4578-BC91-4B204B16B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92" y="779310"/>
            <a:ext cx="4495498" cy="2649690"/>
          </a:xfrm>
          <a:prstGeom prst="rect">
            <a:avLst/>
          </a:prstGeom>
        </p:spPr>
      </p:pic>
      <p:pic>
        <p:nvPicPr>
          <p:cNvPr id="14" name="Grafik 13" descr="Patient kontur">
            <a:extLst>
              <a:ext uri="{FF2B5EF4-FFF2-40B4-BE49-F238E27FC236}">
                <a16:creationId xmlns:a16="http://schemas.microsoft.com/office/drawing/2014/main" id="{8564DCC4-A4DD-42DF-9944-57EA46866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172" y="3537284"/>
            <a:ext cx="2767264" cy="2767264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61D8920-557B-4394-973E-ADFB9FF9356A}"/>
              </a:ext>
            </a:extLst>
          </p:cNvPr>
          <p:cNvSpPr txBox="1"/>
          <p:nvPr/>
        </p:nvSpPr>
        <p:spPr>
          <a:xfrm>
            <a:off x="198784" y="967311"/>
            <a:ext cx="6576486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accent6"/>
                </a:solidFill>
              </a:rPr>
              <a:t>Skabe ro, hvor beboerne opholder sig – ikke særskilt sanserum, hvor beboeren ‘tages hen’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accent6"/>
                </a:solidFill>
              </a:rPr>
              <a:t>Reducere konfliktfyldte situationer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accent6"/>
                </a:solidFill>
              </a:rPr>
              <a:t>Forebygge ‘high </a:t>
            </a:r>
            <a:r>
              <a:rPr lang="da-DK" sz="1600" b="1" dirty="0" err="1">
                <a:solidFill>
                  <a:schemeClr val="accent6"/>
                </a:solidFill>
              </a:rPr>
              <a:t>arousal</a:t>
            </a:r>
            <a:r>
              <a:rPr lang="da-DK" sz="1600" b="1" dirty="0">
                <a:solidFill>
                  <a:schemeClr val="accent6"/>
                </a:solidFill>
              </a:rPr>
              <a:t>’ – smittende adfærd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accent6"/>
                </a:solidFill>
              </a:rPr>
              <a:t>Styrke medarbejdernes faglighed</a:t>
            </a:r>
          </a:p>
          <a:p>
            <a:pPr algn="l"/>
            <a:endParaRPr lang="da-DK" sz="1600" b="1" dirty="0">
              <a:solidFill>
                <a:schemeClr val="accent6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A0CABEE-C973-4E26-B891-215A3F9089D4}"/>
              </a:ext>
            </a:extLst>
          </p:cNvPr>
          <p:cNvSpPr txBox="1"/>
          <p:nvPr/>
        </p:nvSpPr>
        <p:spPr>
          <a:xfrm>
            <a:off x="3786072" y="3200958"/>
            <a:ext cx="230992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>
                <a:solidFill>
                  <a:schemeClr val="accent6"/>
                </a:solidFill>
              </a:rPr>
              <a:t>Mobile enheder til boliger</a:t>
            </a:r>
          </a:p>
          <a:p>
            <a:pPr algn="l"/>
            <a:endParaRPr lang="da-DK" sz="1600" dirty="0" err="1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C800ED7C-F85C-4A4F-AC76-DA3A1BE32F02}"/>
              </a:ext>
            </a:extLst>
          </p:cNvPr>
          <p:cNvSpPr txBox="1"/>
          <p:nvPr/>
        </p:nvSpPr>
        <p:spPr>
          <a:xfrm>
            <a:off x="6876592" y="469383"/>
            <a:ext cx="36500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>
                <a:solidFill>
                  <a:schemeClr val="accent6"/>
                </a:solidFill>
              </a:rPr>
              <a:t>Stemningslys, lyd og billeder i fællesrum</a:t>
            </a:r>
          </a:p>
          <a:p>
            <a:pPr algn="l"/>
            <a:endParaRPr lang="da-DK" sz="1600" dirty="0" err="1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0ADBA62-35EB-4086-B179-90E1C305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2" y="215425"/>
            <a:ext cx="10031999" cy="701210"/>
          </a:xfrm>
        </p:spPr>
        <p:txBody>
          <a:bodyPr/>
          <a:lstStyle/>
          <a:p>
            <a:r>
              <a:rPr lang="da-DK" dirty="0"/>
              <a:t>Sansestimuli</a:t>
            </a:r>
          </a:p>
        </p:txBody>
      </p:sp>
    </p:spTree>
    <p:extLst>
      <p:ext uri="{BB962C8B-B14F-4D97-AF65-F5344CB8AC3E}">
        <p14:creationId xmlns:p14="http://schemas.microsoft.com/office/powerpoint/2010/main" val="301317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856E82-C3F6-4ECB-9EAA-67BF1A9E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70732"/>
            <a:ext cx="10031999" cy="701210"/>
          </a:xfrm>
        </p:spPr>
        <p:txBody>
          <a:bodyPr/>
          <a:lstStyle/>
          <a:p>
            <a:r>
              <a:rPr lang="da-DK" dirty="0"/>
              <a:t>Hvad har processen givet os?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BE68B3E-332E-4671-A064-AC5AE02C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66834"/>
            <a:ext cx="10031999" cy="4162871"/>
          </a:xfrm>
        </p:spPr>
        <p:txBody>
          <a:bodyPr/>
          <a:lstStyle/>
          <a:p>
            <a:r>
              <a:rPr lang="da-DK" sz="2000" b="0" dirty="0"/>
              <a:t>Processen tager tid, men den giver også noget andet…</a:t>
            </a:r>
          </a:p>
          <a:p>
            <a:pPr>
              <a:spcBef>
                <a:spcPts val="1200"/>
              </a:spcBef>
            </a:pPr>
            <a:r>
              <a:rPr lang="da-DK" sz="1800" b="0" dirty="0"/>
              <a:t>Ledere og medarbejderne bliver inddraget i problemstilling og behov. </a:t>
            </a:r>
            <a:br>
              <a:rPr lang="da-DK" sz="1800" b="0" dirty="0"/>
            </a:br>
            <a:r>
              <a:rPr lang="da-DK" sz="1800" b="0" dirty="0"/>
              <a:t>Det øger ejerskab til projektet</a:t>
            </a:r>
          </a:p>
          <a:p>
            <a:pPr>
              <a:spcBef>
                <a:spcPts val="1200"/>
              </a:spcBef>
            </a:pPr>
            <a:r>
              <a:rPr lang="da-DK" sz="1800" b="0" dirty="0"/>
              <a:t>”Problemstillinger er koblet til vores behov – og ikke ‘bare’ en test af teknologi”</a:t>
            </a:r>
          </a:p>
          <a:p>
            <a:pPr>
              <a:spcBef>
                <a:spcPts val="1200"/>
              </a:spcBef>
            </a:pPr>
            <a:r>
              <a:rPr lang="da-DK" sz="1800" b="0" dirty="0"/>
              <a:t>”Vi arbejder med beboernes trivsel, </a:t>
            </a:r>
            <a:r>
              <a:rPr lang="da-DK" sz="1800" b="0" u="sng" dirty="0"/>
              <a:t>og samtidigt </a:t>
            </a:r>
            <a:r>
              <a:rPr lang="da-DK" sz="1800" b="0" dirty="0"/>
              <a:t>skal løsningen også styrke medarbejdernes faglighed og trivsel”. </a:t>
            </a:r>
          </a:p>
          <a:p>
            <a:pPr>
              <a:spcBef>
                <a:spcPts val="1200"/>
              </a:spcBef>
            </a:pPr>
            <a:r>
              <a:rPr lang="da-DK" sz="1800" b="0" dirty="0"/>
              <a:t>Input fra virksomheder og studerende har givet input til en ny faglig tilgang (sansestimulering) som supplement til den daglige pleje.</a:t>
            </a:r>
          </a:p>
          <a:p>
            <a:pPr>
              <a:spcBef>
                <a:spcPts val="1200"/>
              </a:spcBef>
            </a:pPr>
            <a:endParaRPr lang="da-DK" sz="1800" b="0" dirty="0"/>
          </a:p>
          <a:p>
            <a:pPr marL="0" indent="0">
              <a:spcBef>
                <a:spcPts val="1200"/>
              </a:spcBef>
              <a:buNone/>
            </a:pPr>
            <a:br>
              <a:rPr lang="da-DK" sz="1800" b="0" dirty="0"/>
            </a:br>
            <a:endParaRPr lang="da-DK" sz="2000" b="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F06C98A-ABE8-4F61-B6F6-95BB49ED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9763C58E-BC73-4FFC-933F-7CAE962D330D}"/>
              </a:ext>
            </a:extLst>
          </p:cNvPr>
          <p:cNvSpPr/>
          <p:nvPr/>
        </p:nvSpPr>
        <p:spPr>
          <a:xfrm>
            <a:off x="8945217" y="1407380"/>
            <a:ext cx="2989690" cy="3164619"/>
          </a:xfrm>
          <a:prstGeom prst="wedgeRoundRectCallout">
            <a:avLst>
              <a:gd name="adj1" fmla="val -70227"/>
              <a:gd name="adj2" fmla="val -12727"/>
              <a:gd name="adj3" fmla="val 16667"/>
            </a:avLst>
          </a:prstGeom>
          <a:solidFill>
            <a:srgbClr val="3F7287"/>
          </a:solidFill>
          <a:ln>
            <a:solidFill>
              <a:srgbClr val="3F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b="1" i="1" dirty="0">
                <a:latin typeface="+mj-lt"/>
              </a:rPr>
              <a:t>”Personalet taler allerede om, hvad løsningen gør for både beboere og medarbejdere – det har vi ikke haft samme fokus ved andre test af teknologier”.</a:t>
            </a:r>
            <a:endParaRPr lang="da-DK" b="1" noProof="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5008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ocal_chh5\Temp\14\Templafy\PowerPointVsto\Assets\df806c79-ba16-4fd9-b853-208dea214c29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ocal_chh5\Temp\14\Templafy\PowerPointVsto\Assets\3125ba1b-4c46-4d63-8afb-ff0b55404cc8.jpeg"/>
</p:tagLst>
</file>

<file path=ppt/theme/theme1.xml><?xml version="1.0" encoding="utf-8"?>
<a:theme xmlns:a="http://schemas.openxmlformats.org/drawingml/2006/main" name="1_Office-tema">
  <a:themeElements>
    <a:clrScheme name="Erhvervsfyrtårn Life Science">
      <a:dk1>
        <a:srgbClr val="000000"/>
      </a:dk1>
      <a:lt1>
        <a:srgbClr val="FFFFFF"/>
      </a:lt1>
      <a:dk2>
        <a:srgbClr val="2C6163"/>
      </a:dk2>
      <a:lt2>
        <a:srgbClr val="E3F2F1"/>
      </a:lt2>
      <a:accent1>
        <a:srgbClr val="0083B4"/>
      </a:accent1>
      <a:accent2>
        <a:srgbClr val="E7A716"/>
      </a:accent2>
      <a:accent3>
        <a:srgbClr val="A5A5A5"/>
      </a:accent3>
      <a:accent4>
        <a:srgbClr val="FF6C52"/>
      </a:accent4>
      <a:accent5>
        <a:srgbClr val="5B9BD5"/>
      </a:accent5>
      <a:accent6>
        <a:srgbClr val="903194"/>
      </a:accent6>
      <a:hlink>
        <a:srgbClr val="05BAE3"/>
      </a:hlink>
      <a:folHlink>
        <a:srgbClr val="B747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C6263"/>
        </a:solidFill>
        <a:ln>
          <a:noFill/>
        </a:ln>
      </a:spPr>
      <a:bodyPr rtlCol="0" anchor="ctr"/>
      <a:lstStyle>
        <a:defPPr algn="ctr">
          <a:defRPr>
            <a:solidFill>
              <a:srgbClr val="E3F2F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resø Kommune">
  <a:themeElements>
    <a:clrScheme name="Furesø Kommune Fuchsia">
      <a:dk1>
        <a:sysClr val="windowText" lastClr="000000"/>
      </a:dk1>
      <a:lt1>
        <a:sysClr val="window" lastClr="FFFFFF"/>
      </a:lt1>
      <a:dk2>
        <a:srgbClr val="19324C"/>
      </a:dk2>
      <a:lt2>
        <a:srgbClr val="FEF2E2"/>
      </a:lt2>
      <a:accent1>
        <a:srgbClr val="A72877"/>
      </a:accent1>
      <a:accent2>
        <a:srgbClr val="FFC076"/>
      </a:accent2>
      <a:accent3>
        <a:srgbClr val="D73B4C"/>
      </a:accent3>
      <a:accent4>
        <a:srgbClr val="87B2DF"/>
      </a:accent4>
      <a:accent5>
        <a:srgbClr val="5CC492"/>
      </a:accent5>
      <a:accent6>
        <a:srgbClr val="3F7287"/>
      </a:accent6>
      <a:hlink>
        <a:srgbClr val="0563C1"/>
      </a:hlink>
      <a:folHlink>
        <a:srgbClr val="954F72"/>
      </a:folHlink>
    </a:clrScheme>
    <a:fontScheme name="Furesø Kommune PPT">
      <a:majorFont>
        <a:latin typeface="Montserrat ExtraBold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F7287"/>
        </a:solidFill>
        <a:ln>
          <a:solidFill>
            <a:srgbClr val="3F7287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3F728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DK.potx" id="{EB32A1AD-9B90-4719-AE89-A4D31A28E73E}" vid="{071A415C-2378-45EC-9A83-548DE88CA85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0,"isValidatorEnabled":false,"isLocked":false,"elementsMetadata":[],"slideId":"637837273872878556","enableDocumentContentUpdater":true,"version":"1.14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0,"isValidatorEnabled":false,"isLocked":false,"elementsMetadata":[],"slideId":"637968541123179916","enableDocumentContentUpdater":true,"version":"1.14"}]]></TemplafySlideTemplateConfiguration>
</file>

<file path=customXml/itemProps1.xml><?xml version="1.0" encoding="utf-8"?>
<ds:datastoreItem xmlns:ds="http://schemas.openxmlformats.org/officeDocument/2006/customXml" ds:itemID="{88154730-45AF-46BA-B3F3-DACD97BD42D3}">
  <ds:schemaRefs/>
</ds:datastoreItem>
</file>

<file path=customXml/itemProps2.xml><?xml version="1.0" encoding="utf-8"?>
<ds:datastoreItem xmlns:ds="http://schemas.openxmlformats.org/officeDocument/2006/customXml" ds:itemID="{8208099F-2D4C-4138-98CA-97F29745575F}">
  <ds:schemaRefs/>
</ds:datastoreItem>
</file>

<file path=customXml/itemProps3.xml><?xml version="1.0" encoding="utf-8"?>
<ds:datastoreItem xmlns:ds="http://schemas.openxmlformats.org/officeDocument/2006/customXml" ds:itemID="{13D63147-4A22-49C1-8B23-C880A3E67312}">
  <ds:schemaRefs/>
</ds:datastoreItem>
</file>

<file path=customXml/itemProps4.xml><?xml version="1.0" encoding="utf-8"?>
<ds:datastoreItem xmlns:ds="http://schemas.openxmlformats.org/officeDocument/2006/customXml" ds:itemID="{4B55D861-6383-4706-BD62-D2C09A98E05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844</Words>
  <Application>Microsoft Office PowerPoint</Application>
  <PresentationFormat>Widescreen</PresentationFormat>
  <Paragraphs>133</Paragraphs>
  <Slides>10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20" baseType="lpstr">
      <vt:lpstr>Arial</vt:lpstr>
      <vt:lpstr>Assistant</vt:lpstr>
      <vt:lpstr>Calibri</vt:lpstr>
      <vt:lpstr>Helvetica</vt:lpstr>
      <vt:lpstr>Helvetica Light</vt:lpstr>
      <vt:lpstr>Montserrat ExtraBold</vt:lpstr>
      <vt:lpstr>Montserrat SemiBold</vt:lpstr>
      <vt:lpstr>Verdana</vt:lpstr>
      <vt:lpstr>1_Office-tema</vt:lpstr>
      <vt:lpstr>Furesø Kommune</vt:lpstr>
      <vt:lpstr>Innovation af velfærds-teknologi</vt:lpstr>
      <vt:lpstr>Tilgangen i Furesø Kommune</vt:lpstr>
      <vt:lpstr>Life Science  Living Lab</vt:lpstr>
      <vt:lpstr>Kommunale sundheds- og velfærdsudfordringer</vt:lpstr>
      <vt:lpstr>Kommunalt living lab – Fra strategi til praksis</vt:lpstr>
      <vt:lpstr>Sanseteknologi på Lillevang</vt:lpstr>
      <vt:lpstr>  På Lillevang </vt:lpstr>
      <vt:lpstr>Sansestimuli</vt:lpstr>
      <vt:lpstr>Hvad har processen givet os?</vt:lpstr>
      <vt:lpstr> Hvor bringer teknologien os hen?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kan fylde  to eller tre linjer</dc:title>
  <dc:creator>Anders Emde</dc:creator>
  <cp:lastModifiedBy>Marie Stockmarr</cp:lastModifiedBy>
  <cp:revision>36</cp:revision>
  <cp:lastPrinted>2023-02-28T14:41:20Z</cp:lastPrinted>
  <dcterms:created xsi:type="dcterms:W3CDTF">2022-01-05T07:22:46Z</dcterms:created>
  <dcterms:modified xsi:type="dcterms:W3CDTF">2023-05-16T08:03:40Z</dcterms:modified>
</cp:coreProperties>
</file>